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1" r:id="rId3"/>
    <p:sldId id="270" r:id="rId4"/>
    <p:sldId id="269" r:id="rId5"/>
    <p:sldId id="268" r:id="rId6"/>
    <p:sldId id="267" r:id="rId7"/>
    <p:sldId id="266" r:id="rId8"/>
    <p:sldId id="265" r:id="rId9"/>
    <p:sldId id="260" r:id="rId10"/>
    <p:sldId id="263" r:id="rId11"/>
    <p:sldId id="264" r:id="rId12"/>
    <p:sldId id="299" r:id="rId13"/>
    <p:sldId id="262" r:id="rId14"/>
    <p:sldId id="300" r:id="rId15"/>
    <p:sldId id="278" r:id="rId16"/>
    <p:sldId id="301" r:id="rId17"/>
    <p:sldId id="261" r:id="rId18"/>
    <p:sldId id="277" r:id="rId19"/>
    <p:sldId id="276" r:id="rId20"/>
    <p:sldId id="275" r:id="rId21"/>
    <p:sldId id="274" r:id="rId22"/>
    <p:sldId id="290" r:id="rId23"/>
    <p:sldId id="289" r:id="rId24"/>
    <p:sldId id="302" r:id="rId25"/>
    <p:sldId id="288" r:id="rId26"/>
    <p:sldId id="287" r:id="rId27"/>
    <p:sldId id="286" r:id="rId28"/>
    <p:sldId id="285" r:id="rId29"/>
    <p:sldId id="284" r:id="rId30"/>
    <p:sldId id="283" r:id="rId31"/>
    <p:sldId id="303" r:id="rId32"/>
    <p:sldId id="282" r:id="rId33"/>
    <p:sldId id="293" r:id="rId34"/>
    <p:sldId id="294" r:id="rId35"/>
    <p:sldId id="295" r:id="rId36"/>
    <p:sldId id="298"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14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80747_RN_PowerpointTemplateTitle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4" name="Rectangle 2"/>
          <p:cNvSpPr>
            <a:spLocks noGrp="1" noChangeArrowheads="1"/>
          </p:cNvSpPr>
          <p:nvPr>
            <p:ph type="ctrTitle"/>
          </p:nvPr>
        </p:nvSpPr>
        <p:spPr>
          <a:xfrm>
            <a:off x="685800" y="2438400"/>
            <a:ext cx="7772400" cy="1143000"/>
          </a:xfrm>
        </p:spPr>
        <p:txBody>
          <a:bodyPr/>
          <a:lstStyle>
            <a:lvl1pPr algn="ctr">
              <a:defRPr sz="2100">
                <a:solidFill>
                  <a:schemeClr val="bg1"/>
                </a:solidFill>
              </a:defRPr>
            </a:lvl1pPr>
          </a:lstStyle>
          <a:p>
            <a:r>
              <a:rPr lang="en-US"/>
              <a:t>Click to edit Master title style</a:t>
            </a:r>
          </a:p>
        </p:txBody>
      </p:sp>
      <p:sp>
        <p:nvSpPr>
          <p:cNvPr id="64515" name="Rectangle 3"/>
          <p:cNvSpPr>
            <a:spLocks noGrp="1" noChangeArrowheads="1"/>
          </p:cNvSpPr>
          <p:nvPr>
            <p:ph type="subTitle" idx="1"/>
          </p:nvPr>
        </p:nvSpPr>
        <p:spPr>
          <a:xfrm>
            <a:off x="1371600" y="3886200"/>
            <a:ext cx="6400800" cy="1752600"/>
          </a:xfrm>
        </p:spPr>
        <p:txBody>
          <a:bodyPr/>
          <a:lstStyle>
            <a:lvl1pPr marL="0" indent="0" algn="ctr">
              <a:buFontTx/>
              <a:buNone/>
              <a:defRPr sz="1500">
                <a:solidFill>
                  <a:srgbClr val="B72216"/>
                </a:solidFill>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fld id="{6ABB6C26-6F91-4606-960B-9B019FD3C438}" type="datetimeFigureOut">
              <a:rPr lang="en-US">
                <a:solidFill>
                  <a:srgbClr val="FFFFFF"/>
                </a:solidFill>
              </a:rPr>
              <a:pPr>
                <a:defRPr/>
              </a:pPr>
              <a:t>10/29/2019</a:t>
            </a:fld>
            <a:endParaRPr lang="en-US" dirty="0">
              <a:solidFill>
                <a:srgbClr val="FFFFFF"/>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p:txBody>
          <a:bodyPr/>
          <a:lstStyle>
            <a:lvl1pPr>
              <a:defRPr/>
            </a:lvl1pPr>
          </a:lstStyle>
          <a:p>
            <a:pPr>
              <a:defRPr/>
            </a:pPr>
            <a:fld id="{94F24C83-072C-4910-9FEA-2D900BA848AC}"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1088414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6709F69B-03F1-4580-BAB5-160EF3898144}" type="datetimeFigureOut">
              <a:rPr lang="en-US">
                <a:solidFill>
                  <a:srgbClr val="FFFFFF"/>
                </a:solidFill>
              </a:rPr>
              <a:pPr>
                <a:defRPr/>
              </a:pPr>
              <a:t>10/29/2019</a:t>
            </a:fld>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2A2DC1D-AC43-49FC-AE26-00203DB05E53}"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2081062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838200"/>
            <a:ext cx="1600200" cy="5257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09800" y="838200"/>
            <a:ext cx="4648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D1BEF9A5-B162-40C7-98D7-D62CCBD92687}" type="datetimeFigureOut">
              <a:rPr lang="en-US">
                <a:solidFill>
                  <a:srgbClr val="FFFFFF"/>
                </a:solidFill>
              </a:rPr>
              <a:pPr>
                <a:defRPr/>
              </a:pPr>
              <a:t>10/29/2019</a:t>
            </a:fld>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24AB31B-3773-43A7-B119-3BECB533CB7D}"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671514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84435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0793911-54FE-4CFB-B8E3-3B5AB14EF91D}" type="datetimeFigureOut">
              <a:rPr lang="en-US">
                <a:solidFill>
                  <a:srgbClr val="FFFFFF"/>
                </a:solidFill>
              </a:rPr>
              <a:pPr>
                <a:defRPr/>
              </a:pPr>
              <a:t>10/29/2019</a:t>
            </a:fld>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AB9C7F9-71E7-4ED7-B60C-7606C735A7B9}"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2378861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09800" y="1981200"/>
            <a:ext cx="31242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86400" y="1981200"/>
            <a:ext cx="31242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BFA7B988-1802-4CBC-BF04-B3ECA923F57B}" type="datetimeFigureOut">
              <a:rPr lang="en-US">
                <a:solidFill>
                  <a:srgbClr val="FFFFFF"/>
                </a:solidFill>
              </a:rPr>
              <a:pPr>
                <a:defRPr/>
              </a:pPr>
              <a:t>10/29/2019</a:t>
            </a:fld>
            <a:endParaRPr lang="en-US" dirty="0">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A3BA2FD-3D2A-409E-8323-A9446FAE49C6}"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1264721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F5441C19-2639-4A2B-A21E-B31DC30001F9}" type="datetimeFigureOut">
              <a:rPr lang="en-US">
                <a:solidFill>
                  <a:srgbClr val="FFFFFF"/>
                </a:solidFill>
              </a:rPr>
              <a:pPr>
                <a:defRPr/>
              </a:pPr>
              <a:t>10/29/2019</a:t>
            </a:fld>
            <a:endParaRPr lang="en-US" dirty="0">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A85B18A8-28D1-4A9A-941A-6188B016AC79}"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86272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72EEED8F-0DEA-4CB5-9476-E5EC63836F7B}" type="datetimeFigureOut">
              <a:rPr lang="en-US">
                <a:solidFill>
                  <a:srgbClr val="FFFFFF"/>
                </a:solidFill>
              </a:rPr>
              <a:pPr>
                <a:defRPr/>
              </a:pPr>
              <a:t>10/29/2019</a:t>
            </a:fld>
            <a:endParaRPr lang="en-US" dirty="0">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2EE141A-597C-498E-8681-9238A43E517F}"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3681009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C3101D6-22A8-412C-8D2F-0C9E25AE247A}" type="datetimeFigureOut">
              <a:rPr lang="en-US">
                <a:solidFill>
                  <a:srgbClr val="FFFFFF"/>
                </a:solidFill>
              </a:rPr>
              <a:pPr>
                <a:defRPr/>
              </a:pPr>
              <a:t>10/29/2019</a:t>
            </a:fld>
            <a:endParaRPr lang="en-US" dirty="0">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13EAD95-4227-48D4-B7C7-61EDDA53A86B}"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890779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C66411B-3B18-4E9F-B08C-9330EEA3F02C}" type="datetimeFigureOut">
              <a:rPr lang="en-US">
                <a:solidFill>
                  <a:srgbClr val="FFFFFF"/>
                </a:solidFill>
              </a:rPr>
              <a:pPr>
                <a:defRPr/>
              </a:pPr>
              <a:t>10/29/2019</a:t>
            </a:fld>
            <a:endParaRPr lang="en-US" dirty="0">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9EBE88A-082C-4353-8B55-519EDD8E89AE}"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3749213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7F18609-AEDC-4A79-93F3-B2F0365B1D6A}" type="datetimeFigureOut">
              <a:rPr lang="en-US">
                <a:solidFill>
                  <a:srgbClr val="FFFFFF"/>
                </a:solidFill>
              </a:rPr>
              <a:pPr>
                <a:defRPr/>
              </a:pPr>
              <a:t>10/29/2019</a:t>
            </a:fld>
            <a:endParaRPr lang="en-US" dirty="0">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3FC9E52-E3DD-4EB3-996F-724857A7C875}"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275846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80747_RN_PowerpointTemplateContent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2209800" y="838200"/>
            <a:ext cx="6400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209800" y="1981200"/>
            <a:ext cx="640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349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50">
                <a:latin typeface="Arial" charset="0"/>
                <a:ea typeface="+mn-ea"/>
                <a:cs typeface="+mn-cs"/>
              </a:defRPr>
            </a:lvl1pPr>
          </a:lstStyle>
          <a:p>
            <a:pPr fontAlgn="base">
              <a:spcBef>
                <a:spcPct val="0"/>
              </a:spcBef>
              <a:spcAft>
                <a:spcPct val="0"/>
              </a:spcAft>
              <a:defRPr/>
            </a:pPr>
            <a:fld id="{7F6D024A-E916-475E-B31A-8F6BAF64C08B}" type="datetimeFigureOut">
              <a:rPr lang="en-US">
                <a:solidFill>
                  <a:srgbClr val="FFFFFF"/>
                </a:solidFill>
              </a:rPr>
              <a:pPr fontAlgn="base">
                <a:spcBef>
                  <a:spcPct val="0"/>
                </a:spcBef>
                <a:spcAft>
                  <a:spcPct val="0"/>
                </a:spcAft>
                <a:defRPr/>
              </a:pPr>
              <a:t>10/29/2019</a:t>
            </a:fld>
            <a:endParaRPr lang="en-US" dirty="0">
              <a:solidFill>
                <a:srgbClr val="FFFFFF"/>
              </a:solidFill>
            </a:endParaRPr>
          </a:p>
        </p:txBody>
      </p:sp>
      <p:sp>
        <p:nvSpPr>
          <p:cNvPr id="6349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50">
                <a:latin typeface="Arial" charset="0"/>
                <a:ea typeface="+mn-ea"/>
                <a:cs typeface="+mn-cs"/>
              </a:defRPr>
            </a:lvl1pPr>
          </a:lstStyle>
          <a:p>
            <a:pPr fontAlgn="base">
              <a:spcBef>
                <a:spcPct val="0"/>
              </a:spcBef>
              <a:spcAft>
                <a:spcPct val="0"/>
              </a:spcAft>
              <a:defRPr/>
            </a:pPr>
            <a:endParaRPr lang="en-US">
              <a:solidFill>
                <a:srgbClr val="FFFFFF"/>
              </a:solidFill>
            </a:endParaRPr>
          </a:p>
        </p:txBody>
      </p:sp>
      <p:sp>
        <p:nvSpPr>
          <p:cNvPr id="63494"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50"/>
            </a:lvl1pPr>
          </a:lstStyle>
          <a:p>
            <a:pPr fontAlgn="base">
              <a:spcBef>
                <a:spcPct val="0"/>
              </a:spcBef>
              <a:spcAft>
                <a:spcPct val="0"/>
              </a:spcAft>
              <a:defRPr/>
            </a:pPr>
            <a:fld id="{9B75F10C-B82E-4AA0-BBA9-11DD1A0794A6}" type="slidenum">
              <a:rPr lang="en-US" altLang="en-US">
                <a:solidFill>
                  <a:srgbClr val="FFFFFF"/>
                </a:solidFill>
              </a:rPr>
              <a:pPr fontAlgn="base">
                <a:spcBef>
                  <a:spcPct val="0"/>
                </a:spcBef>
                <a:spcAft>
                  <a:spcPct val="0"/>
                </a:spcAft>
                <a:defRPr/>
              </a:pPr>
              <a:t>‹#›</a:t>
            </a:fld>
            <a:endParaRPr lang="en-US" altLang="en-US" dirty="0">
              <a:solidFill>
                <a:srgbClr val="FFFFFF"/>
              </a:solidFill>
            </a:endParaRPr>
          </a:p>
        </p:txBody>
      </p:sp>
    </p:spTree>
    <p:extLst>
      <p:ext uri="{BB962C8B-B14F-4D97-AF65-F5344CB8AC3E}">
        <p14:creationId xmlns:p14="http://schemas.microsoft.com/office/powerpoint/2010/main" val="16077975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2400">
          <a:solidFill>
            <a:srgbClr val="B72216"/>
          </a:solidFill>
          <a:latin typeface="Arial" panose="020B0604020202020204" pitchFamily="34" charset="0"/>
          <a:ea typeface="+mj-ea"/>
          <a:cs typeface="Osaka"/>
        </a:defRPr>
      </a:lvl1pPr>
      <a:lvl2pPr algn="l" rtl="0" eaLnBrk="0" fontAlgn="base" hangingPunct="0">
        <a:spcBef>
          <a:spcPct val="0"/>
        </a:spcBef>
        <a:spcAft>
          <a:spcPct val="0"/>
        </a:spcAft>
        <a:defRPr sz="2400">
          <a:solidFill>
            <a:srgbClr val="B72216"/>
          </a:solidFill>
          <a:latin typeface="Arial" pitchFamily="34" charset="0"/>
          <a:ea typeface="Osaka" pitchFamily="-64" charset="-128"/>
          <a:cs typeface="Osaka"/>
        </a:defRPr>
      </a:lvl2pPr>
      <a:lvl3pPr algn="l" rtl="0" eaLnBrk="0" fontAlgn="base" hangingPunct="0">
        <a:spcBef>
          <a:spcPct val="0"/>
        </a:spcBef>
        <a:spcAft>
          <a:spcPct val="0"/>
        </a:spcAft>
        <a:defRPr sz="2400">
          <a:solidFill>
            <a:srgbClr val="B72216"/>
          </a:solidFill>
          <a:latin typeface="Arial" pitchFamily="34" charset="0"/>
          <a:ea typeface="Osaka" pitchFamily="-64" charset="-128"/>
          <a:cs typeface="Osaka"/>
        </a:defRPr>
      </a:lvl3pPr>
      <a:lvl4pPr algn="l" rtl="0" eaLnBrk="0" fontAlgn="base" hangingPunct="0">
        <a:spcBef>
          <a:spcPct val="0"/>
        </a:spcBef>
        <a:spcAft>
          <a:spcPct val="0"/>
        </a:spcAft>
        <a:defRPr sz="2400">
          <a:solidFill>
            <a:srgbClr val="B72216"/>
          </a:solidFill>
          <a:latin typeface="Arial" pitchFamily="34" charset="0"/>
          <a:ea typeface="Osaka" pitchFamily="-64" charset="-128"/>
          <a:cs typeface="Osaka"/>
        </a:defRPr>
      </a:lvl4pPr>
      <a:lvl5pPr algn="l" rtl="0" eaLnBrk="0" fontAlgn="base" hangingPunct="0">
        <a:spcBef>
          <a:spcPct val="0"/>
        </a:spcBef>
        <a:spcAft>
          <a:spcPct val="0"/>
        </a:spcAft>
        <a:defRPr sz="2400">
          <a:solidFill>
            <a:srgbClr val="B72216"/>
          </a:solidFill>
          <a:latin typeface="Arial" pitchFamily="34" charset="0"/>
          <a:ea typeface="Osaka" pitchFamily="-64" charset="-128"/>
          <a:cs typeface="Osaka"/>
        </a:defRPr>
      </a:lvl5pPr>
      <a:lvl6pPr marL="342900" algn="l" rtl="0" fontAlgn="base">
        <a:spcBef>
          <a:spcPct val="0"/>
        </a:spcBef>
        <a:spcAft>
          <a:spcPct val="0"/>
        </a:spcAft>
        <a:defRPr sz="2400">
          <a:solidFill>
            <a:srgbClr val="B72216"/>
          </a:solidFill>
          <a:latin typeface="Verdana" pitchFamily="-64" charset="0"/>
          <a:ea typeface="Osaka" pitchFamily="-64" charset="-128"/>
        </a:defRPr>
      </a:lvl6pPr>
      <a:lvl7pPr marL="685800" algn="l" rtl="0" fontAlgn="base">
        <a:spcBef>
          <a:spcPct val="0"/>
        </a:spcBef>
        <a:spcAft>
          <a:spcPct val="0"/>
        </a:spcAft>
        <a:defRPr sz="2400">
          <a:solidFill>
            <a:srgbClr val="B72216"/>
          </a:solidFill>
          <a:latin typeface="Verdana" pitchFamily="-64" charset="0"/>
          <a:ea typeface="Osaka" pitchFamily="-64" charset="-128"/>
        </a:defRPr>
      </a:lvl7pPr>
      <a:lvl8pPr marL="1028700" algn="l" rtl="0" fontAlgn="base">
        <a:spcBef>
          <a:spcPct val="0"/>
        </a:spcBef>
        <a:spcAft>
          <a:spcPct val="0"/>
        </a:spcAft>
        <a:defRPr sz="2400">
          <a:solidFill>
            <a:srgbClr val="B72216"/>
          </a:solidFill>
          <a:latin typeface="Verdana" pitchFamily="-64" charset="0"/>
          <a:ea typeface="Osaka" pitchFamily="-64" charset="-128"/>
        </a:defRPr>
      </a:lvl8pPr>
      <a:lvl9pPr marL="1371600" algn="l" rtl="0" fontAlgn="base">
        <a:spcBef>
          <a:spcPct val="0"/>
        </a:spcBef>
        <a:spcAft>
          <a:spcPct val="0"/>
        </a:spcAft>
        <a:defRPr sz="2400">
          <a:solidFill>
            <a:srgbClr val="B72216"/>
          </a:solidFill>
          <a:latin typeface="Verdana" pitchFamily="-64" charset="0"/>
          <a:ea typeface="Osaka" pitchFamily="-64" charset="-128"/>
        </a:defRPr>
      </a:lvl9pPr>
    </p:titleStyle>
    <p:bodyStyle>
      <a:lvl1pPr marL="257175" indent="-257175" algn="l" rtl="0" eaLnBrk="0" fontAlgn="base" hangingPunct="0">
        <a:spcBef>
          <a:spcPct val="20000"/>
        </a:spcBef>
        <a:spcAft>
          <a:spcPct val="0"/>
        </a:spcAft>
        <a:buClr>
          <a:srgbClr val="B72216"/>
        </a:buClr>
        <a:buChar char="•"/>
        <a:defRPr sz="2100">
          <a:solidFill>
            <a:srgbClr val="464646"/>
          </a:solidFill>
          <a:latin typeface="+mn-lt"/>
          <a:ea typeface="+mn-ea"/>
          <a:cs typeface="Osaka"/>
        </a:defRPr>
      </a:lvl1pPr>
      <a:lvl2pPr marL="557213" indent="-214313" algn="l" rtl="0" eaLnBrk="0" fontAlgn="base" hangingPunct="0">
        <a:spcBef>
          <a:spcPct val="20000"/>
        </a:spcBef>
        <a:spcAft>
          <a:spcPct val="0"/>
        </a:spcAft>
        <a:buClr>
          <a:srgbClr val="B72216"/>
        </a:buClr>
        <a:buChar char="–"/>
        <a:defRPr sz="1800">
          <a:solidFill>
            <a:srgbClr val="464646"/>
          </a:solidFill>
          <a:latin typeface="+mn-lt"/>
          <a:ea typeface="+mn-ea"/>
          <a:cs typeface="Osaka"/>
        </a:defRPr>
      </a:lvl2pPr>
      <a:lvl3pPr marL="857250" indent="-171450" algn="l" rtl="0" eaLnBrk="0" fontAlgn="base" hangingPunct="0">
        <a:spcBef>
          <a:spcPct val="20000"/>
        </a:spcBef>
        <a:spcAft>
          <a:spcPct val="0"/>
        </a:spcAft>
        <a:buClr>
          <a:srgbClr val="B72216"/>
        </a:buClr>
        <a:buChar char="•"/>
        <a:defRPr sz="1500">
          <a:solidFill>
            <a:srgbClr val="464646"/>
          </a:solidFill>
          <a:latin typeface="+mn-lt"/>
          <a:ea typeface="+mn-ea"/>
          <a:cs typeface="Osaka"/>
        </a:defRPr>
      </a:lvl3pPr>
      <a:lvl4pPr marL="1200150" indent="-171450" algn="l" rtl="0" eaLnBrk="0" fontAlgn="base" hangingPunct="0">
        <a:spcBef>
          <a:spcPct val="20000"/>
        </a:spcBef>
        <a:spcAft>
          <a:spcPct val="0"/>
        </a:spcAft>
        <a:buClr>
          <a:srgbClr val="B72216"/>
        </a:buClr>
        <a:buChar char="–"/>
        <a:defRPr sz="1500">
          <a:solidFill>
            <a:srgbClr val="464646"/>
          </a:solidFill>
          <a:latin typeface="+mn-lt"/>
          <a:ea typeface="+mn-ea"/>
          <a:cs typeface="Osaka"/>
        </a:defRPr>
      </a:lvl4pPr>
      <a:lvl5pPr marL="1543050" indent="-171450" algn="l" rtl="0" eaLnBrk="0" fontAlgn="base" hangingPunct="0">
        <a:spcBef>
          <a:spcPct val="20000"/>
        </a:spcBef>
        <a:spcAft>
          <a:spcPct val="0"/>
        </a:spcAft>
        <a:buClr>
          <a:srgbClr val="B72216"/>
        </a:buClr>
        <a:buChar char="»"/>
        <a:defRPr sz="1500">
          <a:solidFill>
            <a:srgbClr val="464646"/>
          </a:solidFill>
          <a:latin typeface="+mn-lt"/>
          <a:ea typeface="+mn-ea"/>
          <a:cs typeface="Osaka"/>
        </a:defRPr>
      </a:lvl5pPr>
      <a:lvl6pPr marL="1885950" indent="-171450" algn="l" rtl="0" fontAlgn="base">
        <a:spcBef>
          <a:spcPct val="20000"/>
        </a:spcBef>
        <a:spcAft>
          <a:spcPct val="0"/>
        </a:spcAft>
        <a:buClr>
          <a:srgbClr val="B72216"/>
        </a:buClr>
        <a:buChar char="»"/>
        <a:defRPr sz="1500">
          <a:solidFill>
            <a:srgbClr val="464646"/>
          </a:solidFill>
          <a:latin typeface="+mn-lt"/>
          <a:ea typeface="+mn-ea"/>
        </a:defRPr>
      </a:lvl6pPr>
      <a:lvl7pPr marL="2228850" indent="-171450" algn="l" rtl="0" fontAlgn="base">
        <a:spcBef>
          <a:spcPct val="20000"/>
        </a:spcBef>
        <a:spcAft>
          <a:spcPct val="0"/>
        </a:spcAft>
        <a:buClr>
          <a:srgbClr val="B72216"/>
        </a:buClr>
        <a:buChar char="»"/>
        <a:defRPr sz="1500">
          <a:solidFill>
            <a:srgbClr val="464646"/>
          </a:solidFill>
          <a:latin typeface="+mn-lt"/>
          <a:ea typeface="+mn-ea"/>
        </a:defRPr>
      </a:lvl7pPr>
      <a:lvl8pPr marL="2571750" indent="-171450" algn="l" rtl="0" fontAlgn="base">
        <a:spcBef>
          <a:spcPct val="20000"/>
        </a:spcBef>
        <a:spcAft>
          <a:spcPct val="0"/>
        </a:spcAft>
        <a:buClr>
          <a:srgbClr val="B72216"/>
        </a:buClr>
        <a:buChar char="»"/>
        <a:defRPr sz="1500">
          <a:solidFill>
            <a:srgbClr val="464646"/>
          </a:solidFill>
          <a:latin typeface="+mn-lt"/>
          <a:ea typeface="+mn-ea"/>
        </a:defRPr>
      </a:lvl8pPr>
      <a:lvl9pPr marL="2914650" indent="-171450" algn="l" rtl="0" fontAlgn="base">
        <a:spcBef>
          <a:spcPct val="20000"/>
        </a:spcBef>
        <a:spcAft>
          <a:spcPct val="0"/>
        </a:spcAft>
        <a:buClr>
          <a:srgbClr val="B72216"/>
        </a:buClr>
        <a:buChar char="»"/>
        <a:defRPr sz="1500">
          <a:solidFill>
            <a:srgbClr val="464646"/>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2B1A2-2A88-49AA-B206-47D545BC3398}"/>
              </a:ext>
            </a:extLst>
          </p:cNvPr>
          <p:cNvSpPr>
            <a:spLocks noGrp="1"/>
          </p:cNvSpPr>
          <p:nvPr>
            <p:ph type="title"/>
          </p:nvPr>
        </p:nvSpPr>
        <p:spPr>
          <a:xfrm>
            <a:off x="2209800" y="838200"/>
            <a:ext cx="6400800" cy="548473"/>
          </a:xfrm>
        </p:spPr>
        <p:txBody>
          <a:bodyPr/>
          <a:lstStyle/>
          <a:p>
            <a:r>
              <a:rPr lang="en-US" dirty="0"/>
              <a:t>Presented by:</a:t>
            </a:r>
          </a:p>
        </p:txBody>
      </p:sp>
      <p:sp>
        <p:nvSpPr>
          <p:cNvPr id="5" name="Content Placeholder 3">
            <a:extLst>
              <a:ext uri="{FF2B5EF4-FFF2-40B4-BE49-F238E27FC236}">
                <a16:creationId xmlns:a16="http://schemas.microsoft.com/office/drawing/2014/main" id="{630A3507-F039-4BBB-A8E9-E090050DFA8D}"/>
              </a:ext>
            </a:extLst>
          </p:cNvPr>
          <p:cNvSpPr>
            <a:spLocks noGrp="1"/>
          </p:cNvSpPr>
          <p:nvPr>
            <p:ph sz="half" idx="1"/>
          </p:nvPr>
        </p:nvSpPr>
        <p:spPr>
          <a:xfrm>
            <a:off x="2009333" y="1549330"/>
            <a:ext cx="2951864" cy="1404885"/>
          </a:xfrm>
        </p:spPr>
        <p:txBody>
          <a:bodyPr/>
          <a:lstStyle/>
          <a:p>
            <a:pPr marL="0" indent="0">
              <a:buNone/>
            </a:pPr>
            <a:r>
              <a:rPr lang="en-US" sz="2000" b="1" dirty="0"/>
              <a:t>David J. Meyers </a:t>
            </a:r>
            <a:endParaRPr lang="en-US" sz="2000" dirty="0"/>
          </a:p>
          <a:p>
            <a:pPr marL="0" indent="0">
              <a:buNone/>
            </a:pPr>
            <a:r>
              <a:rPr lang="en-US" sz="2000" dirty="0"/>
              <a:t>Rinke Noonan </a:t>
            </a:r>
          </a:p>
          <a:p>
            <a:pPr marL="0" indent="0">
              <a:buNone/>
            </a:pPr>
            <a:r>
              <a:rPr lang="en-US" sz="2000" dirty="0"/>
              <a:t>St. Cloud, MN</a:t>
            </a:r>
          </a:p>
          <a:p>
            <a:pPr marL="0" indent="0">
              <a:buNone/>
            </a:pPr>
            <a:endParaRPr lang="en-US" dirty="0"/>
          </a:p>
        </p:txBody>
      </p:sp>
      <p:sp>
        <p:nvSpPr>
          <p:cNvPr id="6" name="Content Placeholder 3">
            <a:extLst>
              <a:ext uri="{FF2B5EF4-FFF2-40B4-BE49-F238E27FC236}">
                <a16:creationId xmlns:a16="http://schemas.microsoft.com/office/drawing/2014/main" id="{34F3EC7B-B451-4FC6-A7CD-7214C2B661AA}"/>
              </a:ext>
            </a:extLst>
          </p:cNvPr>
          <p:cNvSpPr txBox="1">
            <a:spLocks/>
          </p:cNvSpPr>
          <p:nvPr/>
        </p:nvSpPr>
        <p:spPr>
          <a:xfrm>
            <a:off x="5658736" y="1549330"/>
            <a:ext cx="2951864" cy="1123532"/>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bg2">
                    <a:lumMod val="50000"/>
                  </a:schemeClr>
                </a:solidFill>
              </a:rPr>
              <a:t>Dennis Pederson, LS</a:t>
            </a:r>
            <a:endParaRPr lang="en-US" sz="2000" dirty="0">
              <a:solidFill>
                <a:schemeClr val="bg2">
                  <a:lumMod val="50000"/>
                </a:schemeClr>
              </a:solidFill>
            </a:endParaRPr>
          </a:p>
          <a:p>
            <a:pPr marL="0" indent="0">
              <a:buNone/>
            </a:pPr>
            <a:r>
              <a:rPr lang="en-US" sz="1575" dirty="0">
                <a:solidFill>
                  <a:schemeClr val="bg2">
                    <a:lumMod val="50000"/>
                  </a:schemeClr>
                </a:solidFill>
              </a:rPr>
              <a:t>Bogart, Pederson &amp; Associates</a:t>
            </a:r>
          </a:p>
          <a:p>
            <a:pPr marL="0" indent="0">
              <a:buNone/>
            </a:pPr>
            <a:r>
              <a:rPr lang="en-US" sz="1575" dirty="0">
                <a:solidFill>
                  <a:schemeClr val="bg2">
                    <a:lumMod val="50000"/>
                  </a:schemeClr>
                </a:solidFill>
              </a:rPr>
              <a:t>Becker, MN</a:t>
            </a:r>
          </a:p>
        </p:txBody>
      </p:sp>
      <p:pic>
        <p:nvPicPr>
          <p:cNvPr id="8" name="Picture 7">
            <a:extLst>
              <a:ext uri="{FF2B5EF4-FFF2-40B4-BE49-F238E27FC236}">
                <a16:creationId xmlns:a16="http://schemas.microsoft.com/office/drawing/2014/main" id="{BE12D535-449A-4B08-9FB2-4A5EF9ACE0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8736" y="2672862"/>
            <a:ext cx="3251519" cy="996248"/>
          </a:xfrm>
          <a:prstGeom prst="rect">
            <a:avLst/>
          </a:prstGeom>
        </p:spPr>
      </p:pic>
      <p:pic>
        <p:nvPicPr>
          <p:cNvPr id="9" name="Picture 8">
            <a:extLst>
              <a:ext uri="{FF2B5EF4-FFF2-40B4-BE49-F238E27FC236}">
                <a16:creationId xmlns:a16="http://schemas.microsoft.com/office/drawing/2014/main" id="{7CF105C2-176E-43AF-89A4-A82E8A442F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09333" y="2954215"/>
            <a:ext cx="3198098" cy="624762"/>
          </a:xfrm>
          <a:prstGeom prst="rect">
            <a:avLst/>
          </a:prstGeom>
        </p:spPr>
      </p:pic>
      <p:sp>
        <p:nvSpPr>
          <p:cNvPr id="7" name="Content Placeholder 3">
            <a:extLst>
              <a:ext uri="{FF2B5EF4-FFF2-40B4-BE49-F238E27FC236}">
                <a16:creationId xmlns:a16="http://schemas.microsoft.com/office/drawing/2014/main" id="{F6D9989F-FC51-40C6-9ABB-47D1101952CC}"/>
              </a:ext>
            </a:extLst>
          </p:cNvPr>
          <p:cNvSpPr txBox="1">
            <a:spLocks/>
          </p:cNvSpPr>
          <p:nvPr/>
        </p:nvSpPr>
        <p:spPr bwMode="auto">
          <a:xfrm>
            <a:off x="2120201" y="4093238"/>
            <a:ext cx="3198097" cy="140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57175" indent="-257175" algn="l" rtl="0" eaLnBrk="0" fontAlgn="base" hangingPunct="0">
              <a:spcBef>
                <a:spcPct val="20000"/>
              </a:spcBef>
              <a:spcAft>
                <a:spcPct val="0"/>
              </a:spcAft>
              <a:buClr>
                <a:srgbClr val="B72216"/>
              </a:buClr>
              <a:buChar char="•"/>
              <a:defRPr sz="2100">
                <a:solidFill>
                  <a:srgbClr val="464646"/>
                </a:solidFill>
                <a:latin typeface="+mn-lt"/>
                <a:ea typeface="+mn-ea"/>
                <a:cs typeface="Osaka"/>
              </a:defRPr>
            </a:lvl1pPr>
            <a:lvl2pPr marL="557213" indent="-214313" algn="l" rtl="0" eaLnBrk="0" fontAlgn="base" hangingPunct="0">
              <a:spcBef>
                <a:spcPct val="20000"/>
              </a:spcBef>
              <a:spcAft>
                <a:spcPct val="0"/>
              </a:spcAft>
              <a:buClr>
                <a:srgbClr val="B72216"/>
              </a:buClr>
              <a:buChar char="–"/>
              <a:defRPr sz="1800">
                <a:solidFill>
                  <a:srgbClr val="464646"/>
                </a:solidFill>
                <a:latin typeface="+mn-lt"/>
                <a:ea typeface="+mn-ea"/>
                <a:cs typeface="Osaka"/>
              </a:defRPr>
            </a:lvl2pPr>
            <a:lvl3pPr marL="857250" indent="-171450" algn="l" rtl="0" eaLnBrk="0" fontAlgn="base" hangingPunct="0">
              <a:spcBef>
                <a:spcPct val="20000"/>
              </a:spcBef>
              <a:spcAft>
                <a:spcPct val="0"/>
              </a:spcAft>
              <a:buClr>
                <a:srgbClr val="B72216"/>
              </a:buClr>
              <a:buChar char="•"/>
              <a:defRPr sz="1500">
                <a:solidFill>
                  <a:srgbClr val="464646"/>
                </a:solidFill>
                <a:latin typeface="+mn-lt"/>
                <a:ea typeface="+mn-ea"/>
                <a:cs typeface="Osaka"/>
              </a:defRPr>
            </a:lvl3pPr>
            <a:lvl4pPr marL="1200150" indent="-171450" algn="l" rtl="0" eaLnBrk="0" fontAlgn="base" hangingPunct="0">
              <a:spcBef>
                <a:spcPct val="20000"/>
              </a:spcBef>
              <a:spcAft>
                <a:spcPct val="0"/>
              </a:spcAft>
              <a:buClr>
                <a:srgbClr val="B72216"/>
              </a:buClr>
              <a:buChar char="–"/>
              <a:defRPr sz="1350">
                <a:solidFill>
                  <a:srgbClr val="464646"/>
                </a:solidFill>
                <a:latin typeface="+mn-lt"/>
                <a:ea typeface="+mn-ea"/>
                <a:cs typeface="Osaka"/>
              </a:defRPr>
            </a:lvl4pPr>
            <a:lvl5pPr marL="1543050" indent="-171450" algn="l" rtl="0" eaLnBrk="0" fontAlgn="base" hangingPunct="0">
              <a:spcBef>
                <a:spcPct val="20000"/>
              </a:spcBef>
              <a:spcAft>
                <a:spcPct val="0"/>
              </a:spcAft>
              <a:buClr>
                <a:srgbClr val="B72216"/>
              </a:buClr>
              <a:buChar char="»"/>
              <a:defRPr sz="1350">
                <a:solidFill>
                  <a:srgbClr val="464646"/>
                </a:solidFill>
                <a:latin typeface="+mn-lt"/>
                <a:ea typeface="+mn-ea"/>
                <a:cs typeface="Osaka"/>
              </a:defRPr>
            </a:lvl5pPr>
            <a:lvl6pPr marL="1885950" indent="-171450" algn="l" rtl="0" fontAlgn="base">
              <a:spcBef>
                <a:spcPct val="20000"/>
              </a:spcBef>
              <a:spcAft>
                <a:spcPct val="0"/>
              </a:spcAft>
              <a:buClr>
                <a:srgbClr val="B72216"/>
              </a:buClr>
              <a:buChar char="»"/>
              <a:defRPr sz="1350">
                <a:solidFill>
                  <a:srgbClr val="464646"/>
                </a:solidFill>
                <a:latin typeface="+mn-lt"/>
                <a:ea typeface="+mn-ea"/>
              </a:defRPr>
            </a:lvl6pPr>
            <a:lvl7pPr marL="2228850" indent="-171450" algn="l" rtl="0" fontAlgn="base">
              <a:spcBef>
                <a:spcPct val="20000"/>
              </a:spcBef>
              <a:spcAft>
                <a:spcPct val="0"/>
              </a:spcAft>
              <a:buClr>
                <a:srgbClr val="B72216"/>
              </a:buClr>
              <a:buChar char="»"/>
              <a:defRPr sz="1350">
                <a:solidFill>
                  <a:srgbClr val="464646"/>
                </a:solidFill>
                <a:latin typeface="+mn-lt"/>
                <a:ea typeface="+mn-ea"/>
              </a:defRPr>
            </a:lvl7pPr>
            <a:lvl8pPr marL="2571750" indent="-171450" algn="l" rtl="0" fontAlgn="base">
              <a:spcBef>
                <a:spcPct val="20000"/>
              </a:spcBef>
              <a:spcAft>
                <a:spcPct val="0"/>
              </a:spcAft>
              <a:buClr>
                <a:srgbClr val="B72216"/>
              </a:buClr>
              <a:buChar char="»"/>
              <a:defRPr sz="1350">
                <a:solidFill>
                  <a:srgbClr val="464646"/>
                </a:solidFill>
                <a:latin typeface="+mn-lt"/>
                <a:ea typeface="+mn-ea"/>
              </a:defRPr>
            </a:lvl8pPr>
            <a:lvl9pPr marL="2914650" indent="-171450" algn="l" rtl="0" fontAlgn="base">
              <a:spcBef>
                <a:spcPct val="20000"/>
              </a:spcBef>
              <a:spcAft>
                <a:spcPct val="0"/>
              </a:spcAft>
              <a:buClr>
                <a:srgbClr val="B72216"/>
              </a:buClr>
              <a:buChar char="»"/>
              <a:defRPr sz="1350">
                <a:solidFill>
                  <a:srgbClr val="464646"/>
                </a:solidFill>
                <a:latin typeface="+mn-lt"/>
                <a:ea typeface="+mn-ea"/>
              </a:defRPr>
            </a:lvl9pPr>
          </a:lstStyle>
          <a:p>
            <a:pPr marL="0" indent="0">
              <a:buFontTx/>
              <a:buNone/>
            </a:pPr>
            <a:r>
              <a:rPr lang="en-US" sz="2000" b="1" kern="0" dirty="0"/>
              <a:t>Jay Wittstock</a:t>
            </a:r>
            <a:endParaRPr lang="en-US" sz="2000" kern="0" dirty="0"/>
          </a:p>
          <a:p>
            <a:pPr marL="0" indent="0">
              <a:buFontTx/>
              <a:buNone/>
            </a:pPr>
            <a:r>
              <a:rPr lang="en-US" sz="2000" kern="0" dirty="0"/>
              <a:t>Wittstock Consulting, LLC</a:t>
            </a:r>
          </a:p>
          <a:p>
            <a:pPr marL="0" indent="0">
              <a:buFontTx/>
              <a:buNone/>
            </a:pPr>
            <a:r>
              <a:rPr lang="en-US" sz="2000" kern="0"/>
              <a:t>Balsam Lake, WI</a:t>
            </a:r>
            <a:endParaRPr lang="en-US" sz="2000" kern="0" dirty="0"/>
          </a:p>
          <a:p>
            <a:pPr marL="0" indent="0">
              <a:buFontTx/>
              <a:buNone/>
            </a:pPr>
            <a:endParaRPr lang="en-US" kern="0" dirty="0"/>
          </a:p>
        </p:txBody>
      </p:sp>
      <p:sp>
        <p:nvSpPr>
          <p:cNvPr id="10" name="Content Placeholder 3">
            <a:extLst>
              <a:ext uri="{FF2B5EF4-FFF2-40B4-BE49-F238E27FC236}">
                <a16:creationId xmlns:a16="http://schemas.microsoft.com/office/drawing/2014/main" id="{14AFFF17-AD9E-4C5C-B1EE-390C2ED0290D}"/>
              </a:ext>
            </a:extLst>
          </p:cNvPr>
          <p:cNvSpPr txBox="1">
            <a:spLocks/>
          </p:cNvSpPr>
          <p:nvPr/>
        </p:nvSpPr>
        <p:spPr bwMode="auto">
          <a:xfrm>
            <a:off x="5658736" y="3959051"/>
            <a:ext cx="2951864" cy="140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57175" indent="-257175" algn="l" rtl="0" eaLnBrk="0" fontAlgn="base" hangingPunct="0">
              <a:spcBef>
                <a:spcPct val="20000"/>
              </a:spcBef>
              <a:spcAft>
                <a:spcPct val="0"/>
              </a:spcAft>
              <a:buClr>
                <a:srgbClr val="B72216"/>
              </a:buClr>
              <a:buChar char="•"/>
              <a:defRPr sz="2100">
                <a:solidFill>
                  <a:srgbClr val="464646"/>
                </a:solidFill>
                <a:latin typeface="+mn-lt"/>
                <a:ea typeface="+mn-ea"/>
                <a:cs typeface="Osaka"/>
              </a:defRPr>
            </a:lvl1pPr>
            <a:lvl2pPr marL="557213" indent="-214313" algn="l" rtl="0" eaLnBrk="0" fontAlgn="base" hangingPunct="0">
              <a:spcBef>
                <a:spcPct val="20000"/>
              </a:spcBef>
              <a:spcAft>
                <a:spcPct val="0"/>
              </a:spcAft>
              <a:buClr>
                <a:srgbClr val="B72216"/>
              </a:buClr>
              <a:buChar char="–"/>
              <a:defRPr sz="1800">
                <a:solidFill>
                  <a:srgbClr val="464646"/>
                </a:solidFill>
                <a:latin typeface="+mn-lt"/>
                <a:ea typeface="+mn-ea"/>
                <a:cs typeface="Osaka"/>
              </a:defRPr>
            </a:lvl2pPr>
            <a:lvl3pPr marL="857250" indent="-171450" algn="l" rtl="0" eaLnBrk="0" fontAlgn="base" hangingPunct="0">
              <a:spcBef>
                <a:spcPct val="20000"/>
              </a:spcBef>
              <a:spcAft>
                <a:spcPct val="0"/>
              </a:spcAft>
              <a:buClr>
                <a:srgbClr val="B72216"/>
              </a:buClr>
              <a:buChar char="•"/>
              <a:defRPr sz="1500">
                <a:solidFill>
                  <a:srgbClr val="464646"/>
                </a:solidFill>
                <a:latin typeface="+mn-lt"/>
                <a:ea typeface="+mn-ea"/>
                <a:cs typeface="Osaka"/>
              </a:defRPr>
            </a:lvl3pPr>
            <a:lvl4pPr marL="1200150" indent="-171450" algn="l" rtl="0" eaLnBrk="0" fontAlgn="base" hangingPunct="0">
              <a:spcBef>
                <a:spcPct val="20000"/>
              </a:spcBef>
              <a:spcAft>
                <a:spcPct val="0"/>
              </a:spcAft>
              <a:buClr>
                <a:srgbClr val="B72216"/>
              </a:buClr>
              <a:buChar char="–"/>
              <a:defRPr sz="1350">
                <a:solidFill>
                  <a:srgbClr val="464646"/>
                </a:solidFill>
                <a:latin typeface="+mn-lt"/>
                <a:ea typeface="+mn-ea"/>
                <a:cs typeface="Osaka"/>
              </a:defRPr>
            </a:lvl4pPr>
            <a:lvl5pPr marL="1543050" indent="-171450" algn="l" rtl="0" eaLnBrk="0" fontAlgn="base" hangingPunct="0">
              <a:spcBef>
                <a:spcPct val="20000"/>
              </a:spcBef>
              <a:spcAft>
                <a:spcPct val="0"/>
              </a:spcAft>
              <a:buClr>
                <a:srgbClr val="B72216"/>
              </a:buClr>
              <a:buChar char="»"/>
              <a:defRPr sz="1350">
                <a:solidFill>
                  <a:srgbClr val="464646"/>
                </a:solidFill>
                <a:latin typeface="+mn-lt"/>
                <a:ea typeface="+mn-ea"/>
                <a:cs typeface="Osaka"/>
              </a:defRPr>
            </a:lvl5pPr>
            <a:lvl6pPr marL="1885950" indent="-171450" algn="l" rtl="0" fontAlgn="base">
              <a:spcBef>
                <a:spcPct val="20000"/>
              </a:spcBef>
              <a:spcAft>
                <a:spcPct val="0"/>
              </a:spcAft>
              <a:buClr>
                <a:srgbClr val="B72216"/>
              </a:buClr>
              <a:buChar char="»"/>
              <a:defRPr sz="1350">
                <a:solidFill>
                  <a:srgbClr val="464646"/>
                </a:solidFill>
                <a:latin typeface="+mn-lt"/>
                <a:ea typeface="+mn-ea"/>
              </a:defRPr>
            </a:lvl6pPr>
            <a:lvl7pPr marL="2228850" indent="-171450" algn="l" rtl="0" fontAlgn="base">
              <a:spcBef>
                <a:spcPct val="20000"/>
              </a:spcBef>
              <a:spcAft>
                <a:spcPct val="0"/>
              </a:spcAft>
              <a:buClr>
                <a:srgbClr val="B72216"/>
              </a:buClr>
              <a:buChar char="»"/>
              <a:defRPr sz="1350">
                <a:solidFill>
                  <a:srgbClr val="464646"/>
                </a:solidFill>
                <a:latin typeface="+mn-lt"/>
                <a:ea typeface="+mn-ea"/>
              </a:defRPr>
            </a:lvl7pPr>
            <a:lvl8pPr marL="2571750" indent="-171450" algn="l" rtl="0" fontAlgn="base">
              <a:spcBef>
                <a:spcPct val="20000"/>
              </a:spcBef>
              <a:spcAft>
                <a:spcPct val="0"/>
              </a:spcAft>
              <a:buClr>
                <a:srgbClr val="B72216"/>
              </a:buClr>
              <a:buChar char="»"/>
              <a:defRPr sz="1350">
                <a:solidFill>
                  <a:srgbClr val="464646"/>
                </a:solidFill>
                <a:latin typeface="+mn-lt"/>
                <a:ea typeface="+mn-ea"/>
              </a:defRPr>
            </a:lvl8pPr>
            <a:lvl9pPr marL="2914650" indent="-171450" algn="l" rtl="0" fontAlgn="base">
              <a:spcBef>
                <a:spcPct val="20000"/>
              </a:spcBef>
              <a:spcAft>
                <a:spcPct val="0"/>
              </a:spcAft>
              <a:buClr>
                <a:srgbClr val="B72216"/>
              </a:buClr>
              <a:buChar char="»"/>
              <a:defRPr sz="1350">
                <a:solidFill>
                  <a:srgbClr val="464646"/>
                </a:solidFill>
                <a:latin typeface="+mn-lt"/>
                <a:ea typeface="+mn-ea"/>
              </a:defRPr>
            </a:lvl9pPr>
          </a:lstStyle>
          <a:p>
            <a:pPr marL="0" indent="0">
              <a:buFontTx/>
              <a:buNone/>
            </a:pPr>
            <a:r>
              <a:rPr lang="en-US" sz="2000" b="1" kern="0" dirty="0"/>
              <a:t>Mike </a:t>
            </a:r>
            <a:r>
              <a:rPr lang="en-US" sz="2000" b="1" kern="0" dirty="0" err="1"/>
              <a:t>Fangman</a:t>
            </a:r>
            <a:endParaRPr lang="en-US" sz="2000" kern="0" dirty="0"/>
          </a:p>
          <a:p>
            <a:pPr marL="0" indent="0">
              <a:buFontTx/>
              <a:buNone/>
            </a:pPr>
            <a:r>
              <a:rPr lang="en-US" sz="2000" kern="0" dirty="0"/>
              <a:t>Rice County Surveyor</a:t>
            </a:r>
          </a:p>
          <a:p>
            <a:pPr marL="0" indent="0">
              <a:buFontTx/>
              <a:buNone/>
            </a:pPr>
            <a:r>
              <a:rPr lang="en-US" sz="2000" kern="0" dirty="0"/>
              <a:t>Faribault, MN</a:t>
            </a:r>
          </a:p>
          <a:p>
            <a:pPr marL="0" indent="0">
              <a:buFontTx/>
              <a:buNone/>
            </a:pPr>
            <a:endParaRPr lang="en-US" kern="0" dirty="0"/>
          </a:p>
        </p:txBody>
      </p:sp>
      <p:pic>
        <p:nvPicPr>
          <p:cNvPr id="4" name="Picture 3">
            <a:extLst>
              <a:ext uri="{FF2B5EF4-FFF2-40B4-BE49-F238E27FC236}">
                <a16:creationId xmlns:a16="http://schemas.microsoft.com/office/drawing/2014/main" id="{89EA45D0-5A94-4117-9CAF-3B1DB6E15F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67754" y="5143000"/>
            <a:ext cx="2177508" cy="1021754"/>
          </a:xfrm>
          <a:prstGeom prst="rect">
            <a:avLst/>
          </a:prstGeom>
        </p:spPr>
      </p:pic>
      <p:pic>
        <p:nvPicPr>
          <p:cNvPr id="11" name="Picture 10">
            <a:extLst>
              <a:ext uri="{FF2B5EF4-FFF2-40B4-BE49-F238E27FC236}">
                <a16:creationId xmlns:a16="http://schemas.microsoft.com/office/drawing/2014/main" id="{35BF0BD8-3CB2-4A18-87D3-EAC562F061A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09333" y="5308670"/>
            <a:ext cx="2715004" cy="952633"/>
          </a:xfrm>
          <a:prstGeom prst="rect">
            <a:avLst/>
          </a:prstGeom>
        </p:spPr>
      </p:pic>
    </p:spTree>
    <p:extLst>
      <p:ext uri="{BB962C8B-B14F-4D97-AF65-F5344CB8AC3E}">
        <p14:creationId xmlns:p14="http://schemas.microsoft.com/office/powerpoint/2010/main" val="4281557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09800" y="838199"/>
            <a:ext cx="6400800" cy="4584405"/>
          </a:xfrm>
        </p:spPr>
        <p:txBody>
          <a:bodyPr/>
          <a:lstStyle/>
          <a:p>
            <a:r>
              <a:rPr lang="en-US" sz="4400" b="1" dirty="0"/>
              <a:t>County Surveyor determines that a long established and used PLSS corner is in the wrong location.  What should be done?</a:t>
            </a:r>
            <a:br>
              <a:rPr lang="en-US" sz="4400" dirty="0"/>
            </a:br>
            <a:endParaRPr lang="en-US" sz="4400" dirty="0"/>
          </a:p>
        </p:txBody>
      </p:sp>
    </p:spTree>
    <p:extLst>
      <p:ext uri="{BB962C8B-B14F-4D97-AF65-F5344CB8AC3E}">
        <p14:creationId xmlns:p14="http://schemas.microsoft.com/office/powerpoint/2010/main" val="3465054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90307" y="669851"/>
            <a:ext cx="6420293" cy="5256028"/>
          </a:xfrm>
        </p:spPr>
        <p:txBody>
          <a:bodyPr/>
          <a:lstStyle/>
          <a:p>
            <a:pPr marL="342900" lvl="1" indent="0">
              <a:buNone/>
            </a:pPr>
            <a:r>
              <a:rPr lang="en-US" sz="3200" dirty="0"/>
              <a:t>“When the county board determines that the monuments established by the United States in the public lands survey to mark public lands survey corners have been destroyed or are becoming obscure, it may employ a land surveyor licensed under Chapter 326 to perpetuate such corners…”.  Minn. Stat. 381.12, </a:t>
            </a:r>
            <a:r>
              <a:rPr lang="en-US" sz="3200" dirty="0" err="1"/>
              <a:t>subd</a:t>
            </a:r>
            <a:r>
              <a:rPr lang="en-US" sz="3200" dirty="0"/>
              <a:t>. 1  </a:t>
            </a:r>
          </a:p>
          <a:p>
            <a:pPr marL="342900" lvl="1" indent="0">
              <a:buNone/>
            </a:pPr>
            <a:endParaRPr lang="en-US" sz="2000" dirty="0"/>
          </a:p>
          <a:p>
            <a:endParaRPr lang="en-US" dirty="0"/>
          </a:p>
        </p:txBody>
      </p:sp>
    </p:spTree>
    <p:extLst>
      <p:ext uri="{BB962C8B-B14F-4D97-AF65-F5344CB8AC3E}">
        <p14:creationId xmlns:p14="http://schemas.microsoft.com/office/powerpoint/2010/main" val="3320626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90307" y="669851"/>
            <a:ext cx="6420293" cy="5256028"/>
          </a:xfrm>
        </p:spPr>
        <p:txBody>
          <a:bodyPr/>
          <a:lstStyle/>
          <a:p>
            <a:pPr marL="342900" lvl="1" indent="0">
              <a:buNone/>
            </a:pPr>
            <a:r>
              <a:rPr lang="en-US" sz="3200" dirty="0"/>
              <a:t>“[I]n restoring lost or obliterated government corners, the county surveyor shall follow the rules established by or pursuant acts of Congress, and all such surveys shall be made in strict conformity to the original survey made by the United States.”  Minn. Stat. 389.04</a:t>
            </a:r>
          </a:p>
          <a:p>
            <a:endParaRPr lang="en-US" dirty="0"/>
          </a:p>
        </p:txBody>
      </p:sp>
    </p:spTree>
    <p:extLst>
      <p:ext uri="{BB962C8B-B14F-4D97-AF65-F5344CB8AC3E}">
        <p14:creationId xmlns:p14="http://schemas.microsoft.com/office/powerpoint/2010/main" val="1258856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09800" y="838200"/>
            <a:ext cx="6400800" cy="5264888"/>
          </a:xfrm>
        </p:spPr>
        <p:txBody>
          <a:bodyPr/>
          <a:lstStyle/>
          <a:p>
            <a:r>
              <a:rPr lang="en-US" sz="4000" b="1" dirty="0"/>
              <a:t>Newly discovered evidence reveals an existing section corner marker is not set in the location established by the PLSS.  Should the existing (wrong) corner marker be removed?</a:t>
            </a:r>
            <a:br>
              <a:rPr lang="en-US" sz="4000" dirty="0"/>
            </a:br>
            <a:endParaRPr lang="en-US" sz="4000" dirty="0"/>
          </a:p>
        </p:txBody>
      </p:sp>
    </p:spTree>
    <p:extLst>
      <p:ext uri="{BB962C8B-B14F-4D97-AF65-F5344CB8AC3E}">
        <p14:creationId xmlns:p14="http://schemas.microsoft.com/office/powerpoint/2010/main" val="1173568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09800" y="838200"/>
            <a:ext cx="6400800" cy="5264888"/>
          </a:xfrm>
        </p:spPr>
        <p:txBody>
          <a:bodyPr/>
          <a:lstStyle/>
          <a:p>
            <a:r>
              <a:rPr lang="en-US" sz="4800" b="1" dirty="0"/>
              <a:t>Does it make a difference if the existing (wrong) corner was set by a prior county surveyor?</a:t>
            </a:r>
            <a:endParaRPr lang="en-US" sz="4800" dirty="0"/>
          </a:p>
        </p:txBody>
      </p:sp>
    </p:spTree>
    <p:extLst>
      <p:ext uri="{BB962C8B-B14F-4D97-AF65-F5344CB8AC3E}">
        <p14:creationId xmlns:p14="http://schemas.microsoft.com/office/powerpoint/2010/main" val="392193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77902" y="809846"/>
            <a:ext cx="6400800" cy="5238307"/>
          </a:xfrm>
        </p:spPr>
        <p:txBody>
          <a:bodyPr/>
          <a:lstStyle/>
          <a:p>
            <a:pPr marL="42862" indent="0">
              <a:buNone/>
            </a:pPr>
            <a:r>
              <a:rPr lang="en-US" sz="4400" dirty="0"/>
              <a:t>“Any person who willfully removes, destroys or defaces a monument lawfully erected is guilty of misdemeanor.”  Minn. Stat. §§381.19 and 505.33</a:t>
            </a:r>
          </a:p>
          <a:p>
            <a:pPr marL="342900" lvl="1" indent="0">
              <a:buNone/>
            </a:pPr>
            <a:endParaRPr lang="en-US" sz="2300" dirty="0"/>
          </a:p>
          <a:p>
            <a:pPr marL="0" indent="0">
              <a:buNone/>
            </a:pPr>
            <a:endParaRPr lang="en-US" dirty="0"/>
          </a:p>
        </p:txBody>
      </p:sp>
    </p:spTree>
    <p:extLst>
      <p:ext uri="{BB962C8B-B14F-4D97-AF65-F5344CB8AC3E}">
        <p14:creationId xmlns:p14="http://schemas.microsoft.com/office/powerpoint/2010/main" val="3327753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56637" y="535171"/>
            <a:ext cx="6400800" cy="5238307"/>
          </a:xfrm>
        </p:spPr>
        <p:txBody>
          <a:bodyPr/>
          <a:lstStyle/>
          <a:p>
            <a:pPr marL="42862" indent="0">
              <a:buNone/>
            </a:pPr>
            <a:r>
              <a:rPr lang="en-US" sz="3000" dirty="0"/>
              <a:t>“Any monuments or permanent evidence of survey shall have inscribed thereon the registration number of the land surveyor making the survey and no previously existing surveyor or reference monument or landmarks evidencing property lines or corner posts shall be removed or destroyed by the surveyor of the new survey.”  Minn. Stat. §505.32</a:t>
            </a:r>
          </a:p>
          <a:p>
            <a:pPr marL="0" indent="0">
              <a:buNone/>
            </a:pPr>
            <a:endParaRPr lang="en-US" dirty="0"/>
          </a:p>
        </p:txBody>
      </p:sp>
    </p:spTree>
    <p:extLst>
      <p:ext uri="{BB962C8B-B14F-4D97-AF65-F5344CB8AC3E}">
        <p14:creationId xmlns:p14="http://schemas.microsoft.com/office/powerpoint/2010/main" val="2596098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99167" y="907310"/>
            <a:ext cx="6400800" cy="4876801"/>
          </a:xfrm>
        </p:spPr>
        <p:txBody>
          <a:bodyPr/>
          <a:lstStyle/>
          <a:p>
            <a:pPr marL="0" indent="0">
              <a:buNone/>
            </a:pPr>
            <a:r>
              <a:rPr lang="en-US" sz="2400" dirty="0"/>
              <a:t>“Plaintiff suggests that a determination in defendant’s favor will upset the boundaries of numerous lots in the City of New Ulm which had been determined from surveys made in reliance upon the Behnke monument and upon established streets and highways and other improvements made by the City.  Our answer to this is that our only concern here is whether defendant has committed a trespass by the encroachment of his barn 2.5 feet upon plaintiff’s lot.”  </a:t>
            </a:r>
            <a:r>
              <a:rPr lang="en-US" sz="2400" i="1" dirty="0"/>
              <a:t>Dittrich v. </a:t>
            </a:r>
            <a:r>
              <a:rPr lang="en-US" sz="2400" i="1" dirty="0" err="1"/>
              <a:t>Ubl</a:t>
            </a:r>
            <a:r>
              <a:rPr lang="en-US" sz="2400" dirty="0"/>
              <a:t>, 216 Minn. 396, 405, 13 NW2d 384, 389 (1944).</a:t>
            </a:r>
          </a:p>
          <a:p>
            <a:endParaRPr lang="en-US" dirty="0"/>
          </a:p>
        </p:txBody>
      </p:sp>
    </p:spTree>
    <p:extLst>
      <p:ext uri="{BB962C8B-B14F-4D97-AF65-F5344CB8AC3E}">
        <p14:creationId xmlns:p14="http://schemas.microsoft.com/office/powerpoint/2010/main" val="2567843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77903" y="556437"/>
            <a:ext cx="6400800" cy="5206410"/>
          </a:xfrm>
        </p:spPr>
        <p:txBody>
          <a:bodyPr/>
          <a:lstStyle/>
          <a:p>
            <a:pPr marL="0" indent="0">
              <a:buNone/>
            </a:pPr>
            <a:r>
              <a:rPr lang="en-US" sz="4400" dirty="0"/>
              <a:t>What is the role of the county surveyor in setting a center of a section?  Should a long established and used “historic center of section” be challenged by a county surveyor?</a:t>
            </a:r>
          </a:p>
          <a:p>
            <a:endParaRPr lang="en-US" dirty="0"/>
          </a:p>
        </p:txBody>
      </p:sp>
    </p:spTree>
    <p:extLst>
      <p:ext uri="{BB962C8B-B14F-4D97-AF65-F5344CB8AC3E}">
        <p14:creationId xmlns:p14="http://schemas.microsoft.com/office/powerpoint/2010/main" val="1469345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09800" y="838199"/>
            <a:ext cx="6400800" cy="4903381"/>
          </a:xfrm>
        </p:spPr>
        <p:txBody>
          <a:bodyPr/>
          <a:lstStyle/>
          <a:p>
            <a:r>
              <a:rPr lang="en-US" sz="5400" b="1" dirty="0"/>
              <a:t>May a county surveyor enter private property to locate a section corner?</a:t>
            </a:r>
            <a:br>
              <a:rPr lang="en-US" sz="5400" dirty="0"/>
            </a:br>
            <a:endParaRPr lang="en-US" sz="5400" dirty="0"/>
          </a:p>
        </p:txBody>
      </p:sp>
    </p:spTree>
    <p:extLst>
      <p:ext uri="{BB962C8B-B14F-4D97-AF65-F5344CB8AC3E}">
        <p14:creationId xmlns:p14="http://schemas.microsoft.com/office/powerpoint/2010/main" val="4048048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4800" dirty="0"/>
              <a:t>Full-Time</a:t>
            </a:r>
          </a:p>
          <a:p>
            <a:r>
              <a:rPr lang="en-US" sz="4800" dirty="0"/>
              <a:t>Part-Time</a:t>
            </a:r>
          </a:p>
          <a:p>
            <a:r>
              <a:rPr lang="en-US" sz="4800" dirty="0"/>
              <a:t>Private Surveyors</a:t>
            </a:r>
          </a:p>
        </p:txBody>
      </p:sp>
      <p:sp>
        <p:nvSpPr>
          <p:cNvPr id="3" name="Title 2"/>
          <p:cNvSpPr>
            <a:spLocks noGrp="1"/>
          </p:cNvSpPr>
          <p:nvPr>
            <p:ph type="title"/>
          </p:nvPr>
        </p:nvSpPr>
        <p:spPr/>
        <p:txBody>
          <a:bodyPr/>
          <a:lstStyle/>
          <a:p>
            <a:r>
              <a:rPr lang="en-US" sz="5400" dirty="0"/>
              <a:t>County Surveyors</a:t>
            </a:r>
          </a:p>
        </p:txBody>
      </p:sp>
    </p:spTree>
    <p:extLst>
      <p:ext uri="{BB962C8B-B14F-4D97-AF65-F5344CB8AC3E}">
        <p14:creationId xmlns:p14="http://schemas.microsoft.com/office/powerpoint/2010/main" val="2495658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07264" y="584791"/>
            <a:ext cx="6303335" cy="5511209"/>
          </a:xfrm>
        </p:spPr>
        <p:txBody>
          <a:bodyPr/>
          <a:lstStyle/>
          <a:p>
            <a:pPr marL="342900" lvl="1" indent="0">
              <a:buNone/>
            </a:pPr>
            <a:r>
              <a:rPr lang="en-US" sz="2400" dirty="0"/>
              <a:t>Trespass is a misdemeanor.  Minn. Stat. §609.605.</a:t>
            </a:r>
          </a:p>
          <a:p>
            <a:pPr marL="342900" lvl="1" indent="0">
              <a:buNone/>
            </a:pPr>
            <a:endParaRPr lang="en-US" sz="2400" dirty="0"/>
          </a:p>
          <a:p>
            <a:pPr marL="342900" lvl="1" indent="0">
              <a:buNone/>
            </a:pPr>
            <a:r>
              <a:rPr lang="en-US" sz="2400" dirty="0"/>
              <a:t> “It is lawful for any surveyor to enter upon any land for the purpose of locating existing surveyor reference monuments or landmarks, provided, however, such surveyor shall be responsible to the landowner for any and all damages as a result of such entry, and no surveyor may enter upon any land unless first notifying the owner or occupant of the intended entry for such purpose.”   Minn. Stat. §505.31</a:t>
            </a:r>
          </a:p>
          <a:p>
            <a:endParaRPr lang="en-US" dirty="0"/>
          </a:p>
        </p:txBody>
      </p:sp>
    </p:spTree>
    <p:extLst>
      <p:ext uri="{BB962C8B-B14F-4D97-AF65-F5344CB8AC3E}">
        <p14:creationId xmlns:p14="http://schemas.microsoft.com/office/powerpoint/2010/main" val="444094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09800" y="838200"/>
            <a:ext cx="6400800" cy="5190460"/>
          </a:xfrm>
        </p:spPr>
        <p:txBody>
          <a:bodyPr/>
          <a:lstStyle/>
          <a:p>
            <a:r>
              <a:rPr lang="en-US" sz="3200" b="1" dirty="0"/>
              <a:t>County requires all surveys in the county to be filed with the county surveyor.  County surveyor allows members of the public to view, but not copy surveys on file.  Other surveyors are allowed to copy filed surveys.</a:t>
            </a:r>
            <a:br>
              <a:rPr lang="en-US" dirty="0"/>
            </a:br>
            <a:endParaRPr lang="en-US" dirty="0"/>
          </a:p>
        </p:txBody>
      </p:sp>
    </p:spTree>
    <p:extLst>
      <p:ext uri="{BB962C8B-B14F-4D97-AF65-F5344CB8AC3E}">
        <p14:creationId xmlns:p14="http://schemas.microsoft.com/office/powerpoint/2010/main" val="4043783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77902" y="1130595"/>
            <a:ext cx="6400800" cy="4238847"/>
          </a:xfrm>
        </p:spPr>
        <p:txBody>
          <a:bodyPr/>
          <a:lstStyle/>
          <a:p>
            <a:pPr marL="0" indent="0">
              <a:buNone/>
            </a:pPr>
            <a:r>
              <a:rPr lang="en-US" sz="4400" dirty="0"/>
              <a:t>Minn. Stat. §389.09 – Counties with a full-time surveyor may require all surveys in the county to be filed with the County Surveyor.  </a:t>
            </a:r>
          </a:p>
          <a:p>
            <a:endParaRPr lang="en-US" dirty="0"/>
          </a:p>
        </p:txBody>
      </p:sp>
    </p:spTree>
    <p:extLst>
      <p:ext uri="{BB962C8B-B14F-4D97-AF65-F5344CB8AC3E}">
        <p14:creationId xmlns:p14="http://schemas.microsoft.com/office/powerpoint/2010/main" val="1513510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22204" y="606056"/>
            <a:ext cx="6388395" cy="5489944"/>
          </a:xfrm>
        </p:spPr>
        <p:txBody>
          <a:bodyPr/>
          <a:lstStyle/>
          <a:p>
            <a:pPr lvl="1"/>
            <a:r>
              <a:rPr lang="en-US" sz="3600" dirty="0"/>
              <a:t>Minn. Stat. § 13.03 – Public has access to all public data and may for a reasonable cost copy the data.  (Data Practices Act)</a:t>
            </a:r>
          </a:p>
          <a:p>
            <a:pPr marL="342900" lvl="1" indent="0">
              <a:buNone/>
            </a:pPr>
            <a:endParaRPr lang="en-US" sz="3600" dirty="0"/>
          </a:p>
          <a:p>
            <a:pPr lvl="1"/>
            <a:r>
              <a:rPr lang="en-US" sz="3600" dirty="0"/>
              <a:t>Minn. Stat. §13.02, </a:t>
            </a:r>
            <a:r>
              <a:rPr lang="en-US" sz="3600" dirty="0" err="1"/>
              <a:t>subd</a:t>
            </a:r>
            <a:r>
              <a:rPr lang="en-US" sz="3600" dirty="0"/>
              <a:t>. 7 – “Government Data” means all data…</a:t>
            </a:r>
          </a:p>
        </p:txBody>
      </p:sp>
    </p:spTree>
    <p:extLst>
      <p:ext uri="{BB962C8B-B14F-4D97-AF65-F5344CB8AC3E}">
        <p14:creationId xmlns:p14="http://schemas.microsoft.com/office/powerpoint/2010/main" val="30512442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22204" y="606056"/>
            <a:ext cx="6388395" cy="5489944"/>
          </a:xfrm>
        </p:spPr>
        <p:txBody>
          <a:bodyPr/>
          <a:lstStyle/>
          <a:p>
            <a:pPr lvl="1"/>
            <a:r>
              <a:rPr lang="en-US" sz="4000" dirty="0"/>
              <a:t>Minn. Stat. §13.09 – Penalty is a misdemeanor and dismissal.  County Surveyor allows public to view surveys, but not copy them.</a:t>
            </a:r>
          </a:p>
          <a:p>
            <a:endParaRPr lang="en-US" dirty="0"/>
          </a:p>
        </p:txBody>
      </p:sp>
    </p:spTree>
    <p:extLst>
      <p:ext uri="{BB962C8B-B14F-4D97-AF65-F5344CB8AC3E}">
        <p14:creationId xmlns:p14="http://schemas.microsoft.com/office/powerpoint/2010/main" val="757666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2477386"/>
            <a:ext cx="6400800" cy="3618614"/>
          </a:xfrm>
        </p:spPr>
        <p:txBody>
          <a:bodyPr/>
          <a:lstStyle/>
          <a:p>
            <a:pPr marL="0" indent="0">
              <a:buNone/>
            </a:pPr>
            <a:r>
              <a:rPr lang="en-US" sz="4800" dirty="0">
                <a:solidFill>
                  <a:srgbClr val="C00000"/>
                </a:solidFill>
              </a:rPr>
              <a:t>Federal Copyright Law</a:t>
            </a:r>
          </a:p>
          <a:p>
            <a:pPr marL="0" indent="0" algn="ctr">
              <a:buNone/>
            </a:pPr>
            <a:r>
              <a:rPr lang="en-US" sz="4800" dirty="0">
                <a:solidFill>
                  <a:srgbClr val="C00000"/>
                </a:solidFill>
              </a:rPr>
              <a:t>17 U.S.C. §501 </a:t>
            </a:r>
          </a:p>
          <a:p>
            <a:endParaRPr lang="en-US" dirty="0"/>
          </a:p>
        </p:txBody>
      </p:sp>
    </p:spTree>
    <p:extLst>
      <p:ext uri="{BB962C8B-B14F-4D97-AF65-F5344CB8AC3E}">
        <p14:creationId xmlns:p14="http://schemas.microsoft.com/office/powerpoint/2010/main" val="39254855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b="1" dirty="0"/>
          </a:p>
          <a:p>
            <a:pPr marL="0" indent="0">
              <a:buNone/>
            </a:pPr>
            <a:endParaRPr lang="en-US" b="1" dirty="0"/>
          </a:p>
          <a:p>
            <a:pPr marL="0" indent="0">
              <a:buNone/>
            </a:pPr>
            <a:r>
              <a:rPr lang="en-US" dirty="0"/>
              <a:t>A license or certificate holder shall not accept a project where a duty to the client or the public would conflict with the personal interest of the licensee or certificate holder or the interest of another client.  Must disclose all facts that might give rise to the conflict.</a:t>
            </a:r>
            <a:r>
              <a:rPr lang="en-US" b="1" dirty="0"/>
              <a:t>  </a:t>
            </a:r>
            <a:endParaRPr lang="en-US" dirty="0"/>
          </a:p>
          <a:p>
            <a:endParaRPr lang="en-US" dirty="0"/>
          </a:p>
        </p:txBody>
      </p:sp>
      <p:sp>
        <p:nvSpPr>
          <p:cNvPr id="3" name="Title 2"/>
          <p:cNvSpPr>
            <a:spLocks noGrp="1"/>
          </p:cNvSpPr>
          <p:nvPr>
            <p:ph type="title"/>
          </p:nvPr>
        </p:nvSpPr>
        <p:spPr/>
        <p:txBody>
          <a:bodyPr/>
          <a:lstStyle/>
          <a:p>
            <a:r>
              <a:rPr lang="en-US" b="1" dirty="0"/>
              <a:t>Rule 1805.0300, </a:t>
            </a:r>
            <a:r>
              <a:rPr lang="en-US" b="1" dirty="0" err="1"/>
              <a:t>subd</a:t>
            </a:r>
            <a:r>
              <a:rPr lang="en-US" b="1" dirty="0"/>
              <a:t>. 1 </a:t>
            </a:r>
            <a:r>
              <a:rPr lang="en-US" b="1" u="sng" dirty="0"/>
              <a:t>Conflict of Interest</a:t>
            </a:r>
            <a:endParaRPr lang="en-US" dirty="0"/>
          </a:p>
        </p:txBody>
      </p:sp>
    </p:spTree>
    <p:extLst>
      <p:ext uri="{BB962C8B-B14F-4D97-AF65-F5344CB8AC3E}">
        <p14:creationId xmlns:p14="http://schemas.microsoft.com/office/powerpoint/2010/main" val="11214445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829340"/>
            <a:ext cx="6400800" cy="5266660"/>
          </a:xfrm>
        </p:spPr>
        <p:txBody>
          <a:bodyPr/>
          <a:lstStyle/>
          <a:p>
            <a:pPr marL="0" indent="0">
              <a:buNone/>
            </a:pPr>
            <a:endParaRPr lang="en-US" sz="2800" dirty="0"/>
          </a:p>
          <a:p>
            <a:pPr marL="0" indent="0">
              <a:buNone/>
            </a:pPr>
            <a:r>
              <a:rPr lang="en-US" sz="3600" dirty="0"/>
              <a:t>A private surveyor is hired part-time as a county surveyor.  Is it a conflict of interest for the same surveyor to do private work in the county where he/she is the county surveyor?</a:t>
            </a:r>
          </a:p>
          <a:p>
            <a:endParaRPr lang="en-US" dirty="0"/>
          </a:p>
        </p:txBody>
      </p:sp>
    </p:spTree>
    <p:extLst>
      <p:ext uri="{BB962C8B-B14F-4D97-AF65-F5344CB8AC3E}">
        <p14:creationId xmlns:p14="http://schemas.microsoft.com/office/powerpoint/2010/main" val="2988082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1541721"/>
            <a:ext cx="6400800" cy="4554279"/>
          </a:xfrm>
        </p:spPr>
        <p:txBody>
          <a:bodyPr/>
          <a:lstStyle/>
          <a:p>
            <a:pPr marL="0" indent="0">
              <a:buNone/>
            </a:pPr>
            <a:r>
              <a:rPr lang="en-US" sz="4000" dirty="0"/>
              <a:t>Rule 1805.0300, </a:t>
            </a:r>
            <a:r>
              <a:rPr lang="en-US" sz="4000" dirty="0" err="1"/>
              <a:t>subd</a:t>
            </a:r>
            <a:r>
              <a:rPr lang="en-US" sz="4000" dirty="0"/>
              <a:t>. 2 – a surveyor may not be compensated by two people for doing the same work at a full price.</a:t>
            </a:r>
          </a:p>
          <a:p>
            <a:endParaRPr lang="en-US" dirty="0"/>
          </a:p>
        </p:txBody>
      </p:sp>
    </p:spTree>
    <p:extLst>
      <p:ext uri="{BB962C8B-B14F-4D97-AF65-F5344CB8AC3E}">
        <p14:creationId xmlns:p14="http://schemas.microsoft.com/office/powerpoint/2010/main" val="32458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09800" y="838200"/>
            <a:ext cx="6400800" cy="4424916"/>
          </a:xfrm>
        </p:spPr>
        <p:txBody>
          <a:bodyPr/>
          <a:lstStyle/>
          <a:p>
            <a:r>
              <a:rPr lang="en-US" sz="3600" b="1" dirty="0"/>
              <a:t>Rule 1805.0200 - Obligation to provide full disclosure</a:t>
            </a:r>
            <a:br>
              <a:rPr lang="en-US" dirty="0"/>
            </a:br>
            <a:endParaRPr lang="en-US" dirty="0"/>
          </a:p>
        </p:txBody>
      </p:sp>
    </p:spTree>
    <p:extLst>
      <p:ext uri="{BB962C8B-B14F-4D97-AF65-F5344CB8AC3E}">
        <p14:creationId xmlns:p14="http://schemas.microsoft.com/office/powerpoint/2010/main" val="209826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May a County Surveyor reject a plat or other instrument due to an ambiguous legal description if a surveyor can locate the boundary or the parcel?</a:t>
            </a:r>
          </a:p>
          <a:p>
            <a:pPr marL="0" indent="0">
              <a:buNone/>
            </a:pPr>
            <a:endParaRPr lang="en-US" sz="2800" dirty="0"/>
          </a:p>
          <a:p>
            <a:r>
              <a:rPr lang="en-US" sz="2800" dirty="0"/>
              <a:t>What is the purpose of a legal description?</a:t>
            </a:r>
          </a:p>
        </p:txBody>
      </p:sp>
      <p:sp>
        <p:nvSpPr>
          <p:cNvPr id="3" name="Title 2"/>
          <p:cNvSpPr>
            <a:spLocks noGrp="1"/>
          </p:cNvSpPr>
          <p:nvPr>
            <p:ph type="title"/>
          </p:nvPr>
        </p:nvSpPr>
        <p:spPr/>
        <p:txBody>
          <a:bodyPr/>
          <a:lstStyle/>
          <a:p>
            <a:r>
              <a:rPr lang="en-US" dirty="0"/>
              <a:t>Rule 1805.0650 - Competence</a:t>
            </a:r>
          </a:p>
        </p:txBody>
      </p:sp>
    </p:spTree>
    <p:extLst>
      <p:ext uri="{BB962C8B-B14F-4D97-AF65-F5344CB8AC3E}">
        <p14:creationId xmlns:p14="http://schemas.microsoft.com/office/powerpoint/2010/main" val="1089291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7144" y="882502"/>
            <a:ext cx="6473456" cy="5213498"/>
          </a:xfrm>
        </p:spPr>
        <p:txBody>
          <a:bodyPr/>
          <a:lstStyle/>
          <a:p>
            <a:pPr marL="342900" lvl="1" indent="0">
              <a:buNone/>
            </a:pPr>
            <a:r>
              <a:rPr lang="en-US" sz="3600" dirty="0"/>
              <a:t>Subdivision 3a – Knowledge of improper conduct by others </a:t>
            </a:r>
          </a:p>
          <a:p>
            <a:pPr marL="342900" lvl="1" indent="0">
              <a:buNone/>
            </a:pPr>
            <a:endParaRPr lang="en-US" sz="3200" dirty="0"/>
          </a:p>
          <a:p>
            <a:pPr lvl="2"/>
            <a:r>
              <a:rPr lang="en-US" sz="3200" dirty="0"/>
              <a:t>What is the county surveyor’s obligation to report survey work by a non-licensed surveyor?</a:t>
            </a:r>
          </a:p>
        </p:txBody>
      </p:sp>
    </p:spTree>
    <p:extLst>
      <p:ext uri="{BB962C8B-B14F-4D97-AF65-F5344CB8AC3E}">
        <p14:creationId xmlns:p14="http://schemas.microsoft.com/office/powerpoint/2010/main" val="24703136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7144" y="1329070"/>
            <a:ext cx="6473456" cy="4766930"/>
          </a:xfrm>
        </p:spPr>
        <p:txBody>
          <a:bodyPr/>
          <a:lstStyle/>
          <a:p>
            <a:pPr marL="685800" lvl="2" indent="0">
              <a:buNone/>
            </a:pPr>
            <a:endParaRPr lang="en-US" sz="2400" dirty="0"/>
          </a:p>
          <a:p>
            <a:pPr lvl="2"/>
            <a:r>
              <a:rPr lang="en-US" sz="3600" dirty="0"/>
              <a:t>County surveyor receives a survey drawing that is not signed nor marked “preliminary.”</a:t>
            </a:r>
          </a:p>
          <a:p>
            <a:endParaRPr lang="en-US" dirty="0"/>
          </a:p>
        </p:txBody>
      </p:sp>
    </p:spTree>
    <p:extLst>
      <p:ext uri="{BB962C8B-B14F-4D97-AF65-F5344CB8AC3E}">
        <p14:creationId xmlns:p14="http://schemas.microsoft.com/office/powerpoint/2010/main" val="1128219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11572" y="648586"/>
            <a:ext cx="6399028" cy="5447414"/>
          </a:xfrm>
        </p:spPr>
        <p:txBody>
          <a:bodyPr/>
          <a:lstStyle/>
          <a:p>
            <a:pPr lvl="2"/>
            <a:r>
              <a:rPr lang="en-US" sz="2400" dirty="0"/>
              <a:t>“Each survey plan, drawing, specification, plat, report or other document prepared by a licensed land surveyor </a:t>
            </a:r>
            <a:r>
              <a:rPr lang="en-US" sz="2400" b="1" dirty="0"/>
              <a:t>must</a:t>
            </a:r>
            <a:r>
              <a:rPr lang="en-US" sz="2400" dirty="0"/>
              <a:t> bear the signature of the license holder.”  Minn. Stat. §326.12, </a:t>
            </a:r>
            <a:r>
              <a:rPr lang="en-US" sz="2400" dirty="0" err="1"/>
              <a:t>subd</a:t>
            </a:r>
            <a:r>
              <a:rPr lang="en-US" sz="2400" dirty="0"/>
              <a:t>. 3</a:t>
            </a:r>
          </a:p>
          <a:p>
            <a:pPr marL="685800" lvl="2" indent="0">
              <a:buNone/>
            </a:pPr>
            <a:endParaRPr lang="en-US" sz="2400" dirty="0"/>
          </a:p>
          <a:p>
            <a:pPr lvl="2"/>
            <a:r>
              <a:rPr lang="en-US" sz="2400" dirty="0"/>
              <a:t>“The certification and signature on plans…and other documents that require a signature is </a:t>
            </a:r>
            <a:r>
              <a:rPr lang="en-US" sz="2400" b="1" dirty="0"/>
              <a:t>mandatory</a:t>
            </a:r>
            <a:r>
              <a:rPr lang="en-US" sz="2400" dirty="0"/>
              <a:t> as provided by Minnesota Statute Section 326.12, </a:t>
            </a:r>
            <a:r>
              <a:rPr lang="en-US" sz="2400" dirty="0" err="1"/>
              <a:t>subd</a:t>
            </a:r>
            <a:r>
              <a:rPr lang="en-US" sz="2400" dirty="0"/>
              <a:t>. 3.”  Minnesota Rules 1800.4200, subpart 1</a:t>
            </a:r>
          </a:p>
          <a:p>
            <a:endParaRPr lang="en-US" dirty="0"/>
          </a:p>
        </p:txBody>
      </p:sp>
    </p:spTree>
    <p:extLst>
      <p:ext uri="{BB962C8B-B14F-4D97-AF65-F5344CB8AC3E}">
        <p14:creationId xmlns:p14="http://schemas.microsoft.com/office/powerpoint/2010/main" val="33454728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09800" y="838200"/>
            <a:ext cx="6400800" cy="4648200"/>
          </a:xfrm>
        </p:spPr>
        <p:txBody>
          <a:bodyPr/>
          <a:lstStyle/>
          <a:p>
            <a:r>
              <a:rPr lang="en-US" sz="4000" b="1" dirty="0"/>
              <a:t>Rule 1805.0200, SUBP. 1 Public Statements</a:t>
            </a:r>
            <a:br>
              <a:rPr lang="en-US" dirty="0"/>
            </a:br>
            <a:endParaRPr lang="en-US" dirty="0"/>
          </a:p>
        </p:txBody>
      </p:sp>
    </p:spTree>
    <p:extLst>
      <p:ext uri="{BB962C8B-B14F-4D97-AF65-F5344CB8AC3E}">
        <p14:creationId xmlns:p14="http://schemas.microsoft.com/office/powerpoint/2010/main" val="17544976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15879" y="478465"/>
            <a:ext cx="6494721" cy="5617535"/>
          </a:xfrm>
        </p:spPr>
        <p:txBody>
          <a:bodyPr/>
          <a:lstStyle/>
          <a:p>
            <a:pPr marL="342900" lvl="1" indent="0">
              <a:buNone/>
            </a:pPr>
            <a:endParaRPr lang="en-US" sz="3200" dirty="0"/>
          </a:p>
          <a:p>
            <a:pPr marL="342900" lvl="1" indent="0">
              <a:buNone/>
            </a:pPr>
            <a:r>
              <a:rPr lang="en-US" sz="3600" dirty="0"/>
              <a:t>A license holder shall express professional opinions publicly “only when they are founded upon an adequate knowledge of the facts and competent evaluation of the subject matter.” </a:t>
            </a:r>
          </a:p>
        </p:txBody>
      </p:sp>
    </p:spTree>
    <p:extLst>
      <p:ext uri="{BB962C8B-B14F-4D97-AF65-F5344CB8AC3E}">
        <p14:creationId xmlns:p14="http://schemas.microsoft.com/office/powerpoint/2010/main" val="26114719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58409" y="680484"/>
            <a:ext cx="6452191" cy="5415516"/>
          </a:xfrm>
        </p:spPr>
        <p:txBody>
          <a:bodyPr/>
          <a:lstStyle/>
          <a:p>
            <a:pPr marL="0" indent="0">
              <a:buNone/>
            </a:pPr>
            <a:r>
              <a:rPr lang="en-US" sz="3200" dirty="0"/>
              <a:t>County surveyor determines based on placement of relocated section corners that an adjacent landowner has been in possession of a neighbor’s land through farming or other means for over 15 years.  Is it proper for the county surveyor or any surveyor to tell the party in possession that they own the land by adverse possession?</a:t>
            </a:r>
          </a:p>
          <a:p>
            <a:endParaRPr lang="en-US" dirty="0"/>
          </a:p>
        </p:txBody>
      </p:sp>
    </p:spTree>
    <p:extLst>
      <p:ext uri="{BB962C8B-B14F-4D97-AF65-F5344CB8AC3E}">
        <p14:creationId xmlns:p14="http://schemas.microsoft.com/office/powerpoint/2010/main" val="657798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58409" y="680484"/>
            <a:ext cx="6452191" cy="5415516"/>
          </a:xfrm>
        </p:spPr>
        <p:txBody>
          <a:bodyPr/>
          <a:lstStyle/>
          <a:p>
            <a:pPr marL="0" indent="0">
              <a:buNone/>
            </a:pPr>
            <a:endParaRPr lang="en-US" dirty="0"/>
          </a:p>
          <a:p>
            <a:pPr marL="0" indent="0">
              <a:buNone/>
            </a:pPr>
            <a:endParaRPr lang="en-US" dirty="0"/>
          </a:p>
          <a:p>
            <a:pPr marL="385763" lvl="1" indent="0">
              <a:buNone/>
            </a:pPr>
            <a:r>
              <a:rPr lang="en-US" sz="3100" dirty="0"/>
              <a:t>A township has maintained and the public has used a roadway as a public road for over six years.  No Road Order can be located.  Is it proper for a county surveyor to tell the township that they own the road by use?  Minn. Stat. §160.05</a:t>
            </a:r>
          </a:p>
          <a:p>
            <a:endParaRPr lang="en-US" dirty="0"/>
          </a:p>
        </p:txBody>
      </p:sp>
    </p:spTree>
    <p:extLst>
      <p:ext uri="{BB962C8B-B14F-4D97-AF65-F5344CB8AC3E}">
        <p14:creationId xmlns:p14="http://schemas.microsoft.com/office/powerpoint/2010/main" val="216030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680484"/>
            <a:ext cx="6400800" cy="5415516"/>
          </a:xfrm>
        </p:spPr>
        <p:txBody>
          <a:bodyPr/>
          <a:lstStyle/>
          <a:p>
            <a:pPr marL="0" indent="0">
              <a:buNone/>
            </a:pPr>
            <a:r>
              <a:rPr lang="en-US" sz="4400" dirty="0"/>
              <a:t>Sub. 2 “In providing professional services, a licensee or certificate holder shall take into account applicable state and local laws and regulations.”</a:t>
            </a:r>
          </a:p>
        </p:txBody>
      </p:sp>
    </p:spTree>
    <p:extLst>
      <p:ext uri="{BB962C8B-B14F-4D97-AF65-F5344CB8AC3E}">
        <p14:creationId xmlns:p14="http://schemas.microsoft.com/office/powerpoint/2010/main" val="4168135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15879" y="1212112"/>
            <a:ext cx="6494721" cy="4883888"/>
          </a:xfrm>
        </p:spPr>
        <p:txBody>
          <a:bodyPr/>
          <a:lstStyle/>
          <a:p>
            <a:pPr marL="0" indent="0">
              <a:buNone/>
            </a:pPr>
            <a:r>
              <a:rPr lang="en-US" sz="2500" dirty="0"/>
              <a:t>“Commencing at a stake of the west bank of the Minnesota River in Nicollet County, nearly opposite the resident of M. Mills, </a:t>
            </a:r>
            <a:r>
              <a:rPr lang="en-US" sz="2500" dirty="0" err="1"/>
              <a:t>Esqr</a:t>
            </a:r>
            <a:r>
              <a:rPr lang="en-US" sz="2500" dirty="0"/>
              <a:t>. in the Southwest Quarter of – Section, Township, Range – said stake stuck by Evans </a:t>
            </a:r>
            <a:r>
              <a:rPr lang="en-US" sz="2500" dirty="0" err="1"/>
              <a:t>Goddrich</a:t>
            </a:r>
            <a:r>
              <a:rPr lang="en-US" sz="2500" dirty="0"/>
              <a:t> on the 22</a:t>
            </a:r>
            <a:r>
              <a:rPr lang="en-US" sz="2500" baseline="30000" dirty="0"/>
              <a:t>nd</a:t>
            </a:r>
            <a:r>
              <a:rPr lang="en-US" sz="2500" dirty="0"/>
              <a:t> day of November A.D. 1856, thence running…containing 67 acres and 132 rods of land.”  </a:t>
            </a:r>
            <a:r>
              <a:rPr lang="en-US" sz="2500" i="1" dirty="0"/>
              <a:t>City of North </a:t>
            </a:r>
            <a:r>
              <a:rPr lang="en-US" sz="2500" i="1" dirty="0" err="1"/>
              <a:t>Mankator</a:t>
            </a:r>
            <a:r>
              <a:rPr lang="en-US" sz="2500" i="1" dirty="0"/>
              <a:t> v. Carlstrom</a:t>
            </a:r>
            <a:r>
              <a:rPr lang="en-US" sz="2500" dirty="0"/>
              <a:t>, 212 Minn. 32, 2 NW 2d, 130 (1942)</a:t>
            </a:r>
          </a:p>
        </p:txBody>
      </p:sp>
    </p:spTree>
    <p:extLst>
      <p:ext uri="{BB962C8B-B14F-4D97-AF65-F5344CB8AC3E}">
        <p14:creationId xmlns:p14="http://schemas.microsoft.com/office/powerpoint/2010/main" val="3286090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0940" y="446567"/>
            <a:ext cx="6409660" cy="5518298"/>
          </a:xfrm>
        </p:spPr>
        <p:txBody>
          <a:bodyPr/>
          <a:lstStyle/>
          <a:p>
            <a:pPr marL="0" indent="0">
              <a:buNone/>
            </a:pPr>
            <a:r>
              <a:rPr lang="en-US" sz="3800" dirty="0"/>
              <a:t>“So, if a surveyor with the deed before him can, with the aid of extrinsic evidence if necessary, locate the land and establish it’s boundaries, the description therein is sufficient.” </a:t>
            </a:r>
            <a:r>
              <a:rPr lang="en-US" sz="3800" i="1" dirty="0"/>
              <a:t>Carlstrom</a:t>
            </a:r>
            <a:r>
              <a:rPr lang="en-US" sz="3800" dirty="0"/>
              <a:t>, 212 Minn. 32, 2 NW 2d 134 (1942)</a:t>
            </a:r>
          </a:p>
        </p:txBody>
      </p:sp>
    </p:spTree>
    <p:extLst>
      <p:ext uri="{BB962C8B-B14F-4D97-AF65-F5344CB8AC3E}">
        <p14:creationId xmlns:p14="http://schemas.microsoft.com/office/powerpoint/2010/main" val="1511951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79674" y="489098"/>
            <a:ext cx="6430926" cy="5606902"/>
          </a:xfrm>
        </p:spPr>
        <p:txBody>
          <a:bodyPr/>
          <a:lstStyle/>
          <a:p>
            <a:pPr marL="342900" lvl="1" indent="0">
              <a:buNone/>
            </a:pPr>
            <a:r>
              <a:rPr lang="en-US" sz="2200" dirty="0"/>
              <a:t>The North Half of the Northwest Quarter of Section 25, Township 34, Range 21, Chisago County,…excepting however, two acres, more or less, in the Northwest Quarter of the Northwest Quarter of said Section, described as follows:  Commencing at the northwest corner of said Section; thence South 30 rods to the intersection of a road leading from the county road at or near Charles Magnuson’s place in Sunrise City; thence along the center of the road to where said road crosses the section line; thence along the north line of said section 24 rods to the Northwest Quarter of the Northwest Quarter or the place of beginning.”  </a:t>
            </a:r>
            <a:r>
              <a:rPr lang="en-US" sz="2200" i="1" dirty="0"/>
              <a:t>Mattson Ridge, LLC v Clear Rock Title, LLP</a:t>
            </a:r>
            <a:r>
              <a:rPr lang="en-US" sz="2200" dirty="0"/>
              <a:t>, 824 NW 2d 622, 626 (Minn. 2012).  </a:t>
            </a:r>
          </a:p>
        </p:txBody>
      </p:sp>
    </p:spTree>
    <p:extLst>
      <p:ext uri="{BB962C8B-B14F-4D97-AF65-F5344CB8AC3E}">
        <p14:creationId xmlns:p14="http://schemas.microsoft.com/office/powerpoint/2010/main" val="348931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58409" y="556437"/>
            <a:ext cx="6430926" cy="5248940"/>
          </a:xfrm>
        </p:spPr>
        <p:txBody>
          <a:bodyPr/>
          <a:lstStyle/>
          <a:p>
            <a:pPr marL="0" indent="0">
              <a:buNone/>
            </a:pPr>
            <a:r>
              <a:rPr lang="en-US" sz="4000" dirty="0"/>
              <a:t>“The descriptions reference to “Charles Magnuson’s Place” rendered the call ambiguous because it was unclear who Charles Magnuson was, where his “place” was located, and whether he would remain at that place.”  </a:t>
            </a:r>
            <a:r>
              <a:rPr lang="en-US" sz="4000" i="1" dirty="0"/>
              <a:t>Id.</a:t>
            </a:r>
            <a:endParaRPr lang="en-US" sz="4000" dirty="0"/>
          </a:p>
          <a:p>
            <a:endParaRPr lang="en-US" dirty="0"/>
          </a:p>
        </p:txBody>
      </p:sp>
    </p:spTree>
    <p:extLst>
      <p:ext uri="{BB962C8B-B14F-4D97-AF65-F5344CB8AC3E}">
        <p14:creationId xmlns:p14="http://schemas.microsoft.com/office/powerpoint/2010/main" val="2224238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26512" y="435935"/>
            <a:ext cx="6505353" cy="5796515"/>
          </a:xfrm>
        </p:spPr>
        <p:txBody>
          <a:bodyPr/>
          <a:lstStyle/>
          <a:p>
            <a:pPr marL="0" indent="0">
              <a:buNone/>
            </a:pPr>
            <a:r>
              <a:rPr lang="en-US" sz="5600" dirty="0"/>
              <a:t>When may or should a surveyor require new underlying legal description(s) when platting?</a:t>
            </a:r>
          </a:p>
          <a:p>
            <a:endParaRPr lang="en-US" dirty="0"/>
          </a:p>
        </p:txBody>
      </p:sp>
    </p:spTree>
    <p:extLst>
      <p:ext uri="{BB962C8B-B14F-4D97-AF65-F5344CB8AC3E}">
        <p14:creationId xmlns:p14="http://schemas.microsoft.com/office/powerpoint/2010/main" val="2928937231"/>
      </p:ext>
    </p:extLst>
  </p:cSld>
  <p:clrMapOvr>
    <a:masterClrMapping/>
  </p:clrMapOvr>
</p:sld>
</file>

<file path=ppt/theme/theme1.xml><?xml version="1.0" encoding="utf-8"?>
<a:theme xmlns:a="http://schemas.openxmlformats.org/drawingml/2006/main" name="Blank Presentation">
  <a:themeElements>
    <a:clrScheme name="">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Blank Presentation">
      <a:majorFont>
        <a:latin typeface="Verdana"/>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274</TotalTime>
  <Words>1504</Words>
  <Application>Microsoft Office PowerPoint</Application>
  <PresentationFormat>On-screen Show (4:3)</PresentationFormat>
  <Paragraphs>71</Paragraphs>
  <Slides>36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Verdana</vt:lpstr>
      <vt:lpstr>Blank Presentation</vt:lpstr>
      <vt:lpstr>Presented by:</vt:lpstr>
      <vt:lpstr>County Surveyors</vt:lpstr>
      <vt:lpstr>Rule 1805.0650 - Competence</vt:lpstr>
      <vt:lpstr>PowerPoint Presentation</vt:lpstr>
      <vt:lpstr>PowerPoint Presentation</vt:lpstr>
      <vt:lpstr>PowerPoint Presentation</vt:lpstr>
      <vt:lpstr>PowerPoint Presentation</vt:lpstr>
      <vt:lpstr>PowerPoint Presentation</vt:lpstr>
      <vt:lpstr>PowerPoint Presentation</vt:lpstr>
      <vt:lpstr>County Surveyor determines that a long established and used PLSS corner is in the wrong location.  What should be done? </vt:lpstr>
      <vt:lpstr>PowerPoint Presentation</vt:lpstr>
      <vt:lpstr>PowerPoint Presentation</vt:lpstr>
      <vt:lpstr>Newly discovered evidence reveals an existing section corner marker is not set in the location established by the PLSS.  Should the existing (wrong) corner marker be removed? </vt:lpstr>
      <vt:lpstr>Does it make a difference if the existing (wrong) corner was set by a prior county surveyor?</vt:lpstr>
      <vt:lpstr>PowerPoint Presentation</vt:lpstr>
      <vt:lpstr>PowerPoint Presentation</vt:lpstr>
      <vt:lpstr>PowerPoint Presentation</vt:lpstr>
      <vt:lpstr>PowerPoint Presentation</vt:lpstr>
      <vt:lpstr>May a county surveyor enter private property to locate a section corner? </vt:lpstr>
      <vt:lpstr>PowerPoint Presentation</vt:lpstr>
      <vt:lpstr>County requires all surveys in the county to be filed with the county surveyor.  County surveyor allows members of the public to view, but not copy surveys on file.  Other surveyors are allowed to copy filed surveys. </vt:lpstr>
      <vt:lpstr>PowerPoint Presentation</vt:lpstr>
      <vt:lpstr>PowerPoint Presentation</vt:lpstr>
      <vt:lpstr>PowerPoint Presentation</vt:lpstr>
      <vt:lpstr>PowerPoint Presentation</vt:lpstr>
      <vt:lpstr>Rule 1805.0300, subd. 1 Conflict of Interest</vt:lpstr>
      <vt:lpstr>PowerPoint Presentation</vt:lpstr>
      <vt:lpstr>PowerPoint Presentation</vt:lpstr>
      <vt:lpstr>Rule 1805.0200 - Obligation to provide full disclosure </vt:lpstr>
      <vt:lpstr>PowerPoint Presentation</vt:lpstr>
      <vt:lpstr>PowerPoint Presentation</vt:lpstr>
      <vt:lpstr>PowerPoint Presentation</vt:lpstr>
      <vt:lpstr>Rule 1805.0200, SUBP. 1 Public Statements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Carlson</dc:creator>
  <cp:lastModifiedBy>Trisha Hendrickson</cp:lastModifiedBy>
  <cp:revision>34</cp:revision>
  <cp:lastPrinted>2019-10-21T12:59:10Z</cp:lastPrinted>
  <dcterms:created xsi:type="dcterms:W3CDTF">2015-10-13T16:15:08Z</dcterms:created>
  <dcterms:modified xsi:type="dcterms:W3CDTF">2019-10-29T19:24:19Z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Sk">
    <vt:i4>3557307</vt:i4>
  </property>
  <property fmtid="{D5CDD505-2E9C-101B-9397-08002B2CF9AE}" pid="3" name="CaseSk">
    <vt:i4>67572</vt:i4>
  </property>
</Properties>
</file>