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1" r:id="rId3"/>
    <p:sldId id="270" r:id="rId4"/>
    <p:sldId id="269" r:id="rId5"/>
    <p:sldId id="268" r:id="rId6"/>
    <p:sldId id="267" r:id="rId7"/>
    <p:sldId id="427" r:id="rId8"/>
    <p:sldId id="428" r:id="rId9"/>
    <p:sldId id="429" r:id="rId10"/>
    <p:sldId id="266" r:id="rId11"/>
    <p:sldId id="265" r:id="rId12"/>
    <p:sldId id="260" r:id="rId13"/>
    <p:sldId id="263" r:id="rId14"/>
    <p:sldId id="264" r:id="rId15"/>
    <p:sldId id="262" r:id="rId16"/>
    <p:sldId id="261" r:id="rId17"/>
    <p:sldId id="403" r:id="rId18"/>
    <p:sldId id="402" r:id="rId19"/>
    <p:sldId id="401" r:id="rId20"/>
    <p:sldId id="400" r:id="rId21"/>
    <p:sldId id="404" r:id="rId22"/>
    <p:sldId id="410" r:id="rId23"/>
    <p:sldId id="430" r:id="rId24"/>
    <p:sldId id="432" r:id="rId25"/>
    <p:sldId id="431" r:id="rId26"/>
    <p:sldId id="409" r:id="rId27"/>
    <p:sldId id="433" r:id="rId28"/>
    <p:sldId id="434" r:id="rId29"/>
    <p:sldId id="408" r:id="rId30"/>
    <p:sldId id="407" r:id="rId31"/>
    <p:sldId id="435" r:id="rId32"/>
    <p:sldId id="436" r:id="rId33"/>
    <p:sldId id="437" r:id="rId34"/>
    <p:sldId id="438" r:id="rId35"/>
    <p:sldId id="439" r:id="rId36"/>
    <p:sldId id="444" r:id="rId37"/>
    <p:sldId id="445" r:id="rId38"/>
    <p:sldId id="446" r:id="rId39"/>
    <p:sldId id="447" r:id="rId40"/>
    <p:sldId id="448" r:id="rId41"/>
    <p:sldId id="440" r:id="rId42"/>
    <p:sldId id="441" r:id="rId43"/>
    <p:sldId id="442" r:id="rId44"/>
    <p:sldId id="443" r:id="rId45"/>
    <p:sldId id="406" r:id="rId46"/>
    <p:sldId id="413" r:id="rId47"/>
    <p:sldId id="412" r:id="rId48"/>
    <p:sldId id="411" r:id="rId49"/>
    <p:sldId id="405" r:id="rId50"/>
    <p:sldId id="421" r:id="rId51"/>
    <p:sldId id="420" r:id="rId52"/>
    <p:sldId id="419" r:id="rId53"/>
    <p:sldId id="425" r:id="rId54"/>
    <p:sldId id="424" r:id="rId55"/>
    <p:sldId id="423" r:id="rId56"/>
    <p:sldId id="422" r:id="rId57"/>
    <p:sldId id="418" r:id="rId58"/>
    <p:sldId id="417" r:id="rId59"/>
    <p:sldId id="39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80747_RN_PowerpointTemplateTitle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500">
                <a:solidFill>
                  <a:srgbClr val="B7221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B6C26-6F91-4606-960B-9B019FD3C43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4C83-072C-4910-9FEA-2D900BA848A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1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9F69B-03F1-4580-BAB5-160EF389814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2DC1D-AC43-49FC-AE26-00203DB05E5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6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838200"/>
            <a:ext cx="1600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838200"/>
            <a:ext cx="4648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EF9A5-B162-40C7-98D7-D62CCBD9268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AB31B-3773-43A7-B119-3BECB533CB7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FE302-B6DB-4AE3-AB6B-C79E608DC4F0}" type="datetimeFigureOut">
              <a:rPr lang="en-US"/>
              <a:pPr>
                <a:defRPr/>
              </a:pPr>
              <a:t>10/29/2019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9C95F-A42D-4C2D-AE69-57539BF46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43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3911-54FE-4CFB-B8E3-3B5AB14EF91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C7F9-71E7-4ED7-B60C-7606C735A7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6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981200"/>
            <a:ext cx="31242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31242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B988-1802-4CBC-BF04-B3ECA923F57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A2FD-3D2A-409E-8323-A9446FAE49C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2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1C19-2639-4A2B-A21E-B31DC30001F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B18A8-28D1-4A9A-941A-6188B016AC7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2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ED8F-0DEA-4CB5-9476-E5EC63836F7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141A-597C-498E-8681-9238A43E517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0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101D6-22A8-412C-8D2F-0C9E25AE247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AD95-4227-48D4-B7C7-61EDDA53A86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7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411B-3B18-4E9F-B08C-9330EEA3F02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BE88A-082C-4353-8B55-519EDD8E89A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1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8609-AEDC-4A79-93F3-B2F0365B1D6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C9E52-E3DD-4EB3-996F-724857A7C87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80747_RN_PowerpointTemplateContent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8382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81200"/>
            <a:ext cx="640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6D024A-E916-475E-B31A-8F6BAF64C08B}" type="datetimeFigureOut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10/29/2019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75F10C-B82E-4AA0-BBA9-11DD1A0794A6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9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Arial" panose="020B0604020202020204" pitchFamily="34" charset="0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Arial" pitchFamily="34" charset="0"/>
          <a:ea typeface="Osaka" pitchFamily="-64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Arial" pitchFamily="34" charset="0"/>
          <a:ea typeface="Osaka" pitchFamily="-64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Arial" pitchFamily="34" charset="0"/>
          <a:ea typeface="Osaka" pitchFamily="-64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Arial" pitchFamily="34" charset="0"/>
          <a:ea typeface="Osaka" pitchFamily="-64" charset="-128"/>
          <a:cs typeface="Osaka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Verdana" pitchFamily="-64" charset="0"/>
          <a:ea typeface="Osaka" pitchFamily="-6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Verdana" pitchFamily="-64" charset="0"/>
          <a:ea typeface="Osaka" pitchFamily="-6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Verdana" pitchFamily="-64" charset="0"/>
          <a:ea typeface="Osaka" pitchFamily="-6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rgbClr val="B72216"/>
          </a:solidFill>
          <a:latin typeface="Verdana" pitchFamily="-64" charset="0"/>
          <a:ea typeface="Osaka" pitchFamily="-6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•"/>
        <a:defRPr sz="2100">
          <a:solidFill>
            <a:srgbClr val="464646"/>
          </a:solidFill>
          <a:latin typeface="+mn-lt"/>
          <a:ea typeface="+mn-ea"/>
          <a:cs typeface="Osaka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–"/>
        <a:defRPr sz="1800">
          <a:solidFill>
            <a:srgbClr val="464646"/>
          </a:solidFill>
          <a:latin typeface="+mn-lt"/>
          <a:ea typeface="+mn-ea"/>
          <a:cs typeface="Osak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•"/>
        <a:defRPr sz="1500">
          <a:solidFill>
            <a:srgbClr val="464646"/>
          </a:solidFill>
          <a:latin typeface="+mn-lt"/>
          <a:ea typeface="+mn-ea"/>
          <a:cs typeface="Osak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–"/>
        <a:defRPr sz="1500">
          <a:solidFill>
            <a:srgbClr val="464646"/>
          </a:solidFill>
          <a:latin typeface="+mn-lt"/>
          <a:ea typeface="+mn-ea"/>
          <a:cs typeface="Osak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»"/>
        <a:defRPr sz="1500">
          <a:solidFill>
            <a:srgbClr val="464646"/>
          </a:solidFill>
          <a:latin typeface="+mn-lt"/>
          <a:ea typeface="+mn-ea"/>
          <a:cs typeface="Osak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B72216"/>
        </a:buClr>
        <a:buChar char="»"/>
        <a:defRPr sz="1500">
          <a:solidFill>
            <a:srgbClr val="464646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B72216"/>
        </a:buClr>
        <a:buChar char="»"/>
        <a:defRPr sz="1500">
          <a:solidFill>
            <a:srgbClr val="464646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B72216"/>
        </a:buClr>
        <a:buChar char="»"/>
        <a:defRPr sz="1500">
          <a:solidFill>
            <a:srgbClr val="464646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B72216"/>
        </a:buClr>
        <a:buChar char="»"/>
        <a:defRPr sz="15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829" y="2686050"/>
            <a:ext cx="8719457" cy="808264"/>
          </a:xfrm>
        </p:spPr>
        <p:txBody>
          <a:bodyPr/>
          <a:lstStyle/>
          <a:p>
            <a:r>
              <a:rPr lang="en-US" sz="4000" b="1" dirty="0"/>
              <a:t>More than Somewhat…Torrens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29" y="3886200"/>
            <a:ext cx="8719457" cy="1752600"/>
          </a:xfrm>
        </p:spPr>
        <p:txBody>
          <a:bodyPr/>
          <a:lstStyle/>
          <a:p>
            <a:r>
              <a:rPr lang="en-US" sz="2000" dirty="0"/>
              <a:t>By David J. Meyers</a:t>
            </a:r>
          </a:p>
        </p:txBody>
      </p:sp>
    </p:spTree>
    <p:extLst>
      <p:ext uri="{BB962C8B-B14F-4D97-AF65-F5344CB8AC3E}">
        <p14:creationId xmlns:p14="http://schemas.microsoft.com/office/powerpoint/2010/main" val="3803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4614" y="839972"/>
            <a:ext cx="6515986" cy="5256028"/>
          </a:xfrm>
        </p:spPr>
        <p:txBody>
          <a:bodyPr/>
          <a:lstStyle/>
          <a:p>
            <a:pPr lvl="1"/>
            <a:r>
              <a:rPr lang="en-US" sz="3500" dirty="0"/>
              <a:t>What will be on the face of the Certificate? </a:t>
            </a:r>
          </a:p>
          <a:p>
            <a:pPr lvl="1"/>
            <a:r>
              <a:rPr lang="en-US" sz="3500" dirty="0"/>
              <a:t>What will be memorials?</a:t>
            </a:r>
          </a:p>
          <a:p>
            <a:pPr lvl="1"/>
            <a:r>
              <a:rPr lang="en-US" sz="3500" dirty="0"/>
              <a:t>How do abstract documents listed in the Order and Decree of Registration get from the Abstract system to Torrens?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712381"/>
            <a:ext cx="6400800" cy="5383619"/>
          </a:xfrm>
        </p:spPr>
        <p:txBody>
          <a:bodyPr/>
          <a:lstStyle/>
          <a:p>
            <a:pPr lvl="1"/>
            <a:r>
              <a:rPr lang="en-US" sz="3600" dirty="0"/>
              <a:t>It is a good idea to have the Applicant file the Order in both the abstract and Torrens systems.</a:t>
            </a:r>
          </a:p>
          <a:p>
            <a:pPr lvl="1"/>
            <a:r>
              <a:rPr lang="en-US" sz="3600" dirty="0"/>
              <a:t>Make sure the Auditor has reviewed the Order to correct the tax parcel records.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3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190847"/>
            <a:ext cx="6400800" cy="4905153"/>
          </a:xfrm>
        </p:spPr>
        <p:txBody>
          <a:bodyPr/>
          <a:lstStyle/>
          <a:p>
            <a:r>
              <a:rPr lang="en-US" sz="4000" dirty="0"/>
              <a:t>Recording fees?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3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2583712"/>
            <a:ext cx="6400800" cy="3512288"/>
          </a:xfrm>
        </p:spPr>
        <p:txBody>
          <a:bodyPr/>
          <a:lstStyle/>
          <a:p>
            <a:pPr lvl="1"/>
            <a:r>
              <a:rPr lang="en-US" sz="3600" dirty="0"/>
              <a:t> Correct the Certificate of Title due to a non-voluntary conveyance</a:t>
            </a:r>
          </a:p>
          <a:p>
            <a:pPr lvl="2"/>
            <a:r>
              <a:rPr lang="en-US" sz="3600" dirty="0"/>
              <a:t> Mortgage foreclosure, real estate tax forfeiture, etc.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838200"/>
            <a:ext cx="6400800" cy="1490330"/>
          </a:xfrm>
        </p:spPr>
        <p:txBody>
          <a:bodyPr/>
          <a:lstStyle/>
          <a:p>
            <a:pPr algn="ctr"/>
            <a:r>
              <a:rPr lang="en-US" sz="3200" b="1" dirty="0"/>
              <a:t>Proceeding Subsequent to Initial Registration -</a:t>
            </a:r>
            <a:br>
              <a:rPr lang="en-US" sz="3200" b="1" dirty="0"/>
            </a:br>
            <a:r>
              <a:rPr lang="en-US" sz="3200" b="1" dirty="0"/>
              <a:t> What is it and Why is it done?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5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925033"/>
            <a:ext cx="6400800" cy="5170967"/>
          </a:xfrm>
        </p:spPr>
        <p:txBody>
          <a:bodyPr/>
          <a:lstStyle/>
          <a:p>
            <a:pPr lvl="1"/>
            <a:r>
              <a:rPr lang="en-US" sz="4400" dirty="0"/>
              <a:t>To remove outdated or problem memorials</a:t>
            </a:r>
          </a:p>
          <a:p>
            <a:pPr lvl="2"/>
            <a:r>
              <a:rPr lang="en-US" sz="3200" dirty="0"/>
              <a:t>A Contract for Deed after cancellation</a:t>
            </a:r>
          </a:p>
          <a:p>
            <a:pPr lvl="2"/>
            <a:r>
              <a:rPr lang="en-US" sz="3200" dirty="0"/>
              <a:t>Mortgages or other liens where the debt has been paid, but a satisfaction or release is not available.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2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850605"/>
            <a:ext cx="6400800" cy="5245395"/>
          </a:xfrm>
        </p:spPr>
        <p:txBody>
          <a:bodyPr/>
          <a:lstStyle/>
          <a:p>
            <a:pPr lvl="1"/>
            <a:r>
              <a:rPr lang="en-US" sz="4000" dirty="0"/>
              <a:t>To resolve a boundary dispute</a:t>
            </a:r>
          </a:p>
          <a:p>
            <a:pPr lvl="1"/>
            <a:r>
              <a:rPr lang="en-US" sz="4000" dirty="0"/>
              <a:t>Determine rights in an unregistered claim of interest</a:t>
            </a:r>
          </a:p>
          <a:p>
            <a:pPr lvl="1"/>
            <a:r>
              <a:rPr lang="en-US" sz="4000" dirty="0"/>
              <a:t>Original deed cannot be found for recording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6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871870"/>
            <a:ext cx="6400800" cy="5224130"/>
          </a:xfrm>
        </p:spPr>
        <p:txBody>
          <a:bodyPr/>
          <a:lstStyle/>
          <a:p>
            <a:r>
              <a:rPr lang="en-US" sz="4000" dirty="0"/>
              <a:t>Generally, any action needed to clear a Certificate of Title when the Registrar on their own, or by directive, cannot correct the problem.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4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6086EC-5EB7-4832-9CF5-DB2398471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744279"/>
            <a:ext cx="6400800" cy="5351721"/>
          </a:xfrm>
        </p:spPr>
        <p:txBody>
          <a:bodyPr/>
          <a:lstStyle/>
          <a:p>
            <a:r>
              <a:rPr lang="en-US" sz="4000" dirty="0"/>
              <a:t>Registrar memorializes a certified copy of the Petition on the Certificate of Title and waits.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3200" dirty="0"/>
              <a:t>Ask your examiner to allow you to review drafts of unusual Orders.</a:t>
            </a:r>
          </a:p>
          <a:p>
            <a:pPr lvl="1"/>
            <a:endParaRPr lang="en-US" sz="37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91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D9930F-38F1-42B3-9C8B-20DB8B923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701749"/>
            <a:ext cx="6400800" cy="5394251"/>
          </a:xfrm>
        </p:spPr>
        <p:txBody>
          <a:bodyPr/>
          <a:lstStyle/>
          <a:p>
            <a:r>
              <a:rPr lang="en-US" sz="4000" dirty="0"/>
              <a:t>Ask “What am I supposed to do?”</a:t>
            </a:r>
          </a:p>
          <a:p>
            <a:pPr lvl="2"/>
            <a:endParaRPr lang="en-US" sz="1600" dirty="0"/>
          </a:p>
          <a:p>
            <a:pPr lvl="2"/>
            <a:r>
              <a:rPr lang="en-US" sz="2400" dirty="0"/>
              <a:t>Is the certificate to be cancelled, and a new certificate issued with some memorials dropped?</a:t>
            </a:r>
          </a:p>
          <a:p>
            <a:pPr marL="685800" lvl="2" indent="0">
              <a:buNone/>
            </a:pPr>
            <a:endParaRPr lang="en-US" sz="1600" dirty="0"/>
          </a:p>
          <a:p>
            <a:pPr lvl="2"/>
            <a:r>
              <a:rPr lang="en-US" sz="2400" dirty="0"/>
              <a:t>In some cases, the Order is memorialized on the Certificate of Title with instructions to either carry it forward to drop memorials and make a change on the next transfer.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0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8ABC2A-026E-4A5D-B0FD-95E55F6E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339162"/>
            <a:ext cx="6400800" cy="3756837"/>
          </a:xfrm>
        </p:spPr>
        <p:txBody>
          <a:bodyPr/>
          <a:lstStyle/>
          <a:p>
            <a:r>
              <a:rPr lang="en-US" sz="3200" dirty="0"/>
              <a:t>Instructions from the Examiner to the Registrar to take an action.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The Examiner and Registrar should develop a list for use in their county.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B21E50-DA1F-4525-9D22-6FD4B09EA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37953"/>
            <a:ext cx="6400800" cy="1701209"/>
          </a:xfrm>
        </p:spPr>
        <p:txBody>
          <a:bodyPr/>
          <a:lstStyle/>
          <a:p>
            <a:pPr algn="ctr"/>
            <a:r>
              <a:rPr lang="en-US" sz="4800" b="1" dirty="0"/>
              <a:t>Certifications and Directives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2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David J. Meyers is the Examiner or Deputy Examiner of Titles for several Minnesota Counties.  He is a member of the Titles Standards Committee, Survey Guidelines Subcommittee and Real Property Certification Board. 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In 2019, he was elected a Fellow to the American College of Real Estate Lawyers.</a:t>
            </a:r>
          </a:p>
        </p:txBody>
      </p:sp>
    </p:spTree>
    <p:extLst>
      <p:ext uri="{BB962C8B-B14F-4D97-AF65-F5344CB8AC3E}">
        <p14:creationId xmlns:p14="http://schemas.microsoft.com/office/powerpoint/2010/main" val="2495658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306160-27D4-473C-AB01-EB84A136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893135"/>
            <a:ext cx="6400800" cy="5202865"/>
          </a:xfrm>
        </p:spPr>
        <p:txBody>
          <a:bodyPr/>
          <a:lstStyle/>
          <a:p>
            <a:r>
              <a:rPr lang="en-US" sz="4800" dirty="0"/>
              <a:t>The Examiner and Registrar should agree upon a 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79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0A078D-15E4-4C45-AD22-92AA09F08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691116"/>
            <a:ext cx="6400800" cy="5404884"/>
          </a:xfrm>
        </p:spPr>
        <p:txBody>
          <a:bodyPr/>
          <a:lstStyle/>
          <a:p>
            <a:r>
              <a:rPr lang="en-US" sz="4800" dirty="0"/>
              <a:t>Some Certifications and Directives are required by statute, others are at the request of the Registrar.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42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28EDD-C87C-479E-96DD-E393D9152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063256"/>
            <a:ext cx="6400800" cy="5032744"/>
          </a:xfrm>
        </p:spPr>
        <p:txBody>
          <a:bodyPr/>
          <a:lstStyle/>
          <a:p>
            <a:r>
              <a:rPr lang="en-US" sz="4400" dirty="0"/>
              <a:t>The Directive or Certification may be attached to the instrument, or it may be recorded separately.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3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E553131-DD45-4106-AF39-179AAE3E0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9352"/>
          <a:stretch/>
        </p:blipFill>
        <p:spPr>
          <a:xfrm>
            <a:off x="2869262" y="391887"/>
            <a:ext cx="5450773" cy="5841177"/>
          </a:xfrm>
        </p:spPr>
      </p:pic>
    </p:spTree>
    <p:extLst>
      <p:ext uri="{BB962C8B-B14F-4D97-AF65-F5344CB8AC3E}">
        <p14:creationId xmlns:p14="http://schemas.microsoft.com/office/powerpoint/2010/main" val="2019841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EE450B-805C-4897-A74A-6781C86E4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b="9769"/>
          <a:stretch/>
        </p:blipFill>
        <p:spPr>
          <a:xfrm>
            <a:off x="3243775" y="703384"/>
            <a:ext cx="5102226" cy="5476351"/>
          </a:xfrm>
        </p:spPr>
      </p:pic>
    </p:spTree>
    <p:extLst>
      <p:ext uri="{BB962C8B-B14F-4D97-AF65-F5344CB8AC3E}">
        <p14:creationId xmlns:p14="http://schemas.microsoft.com/office/powerpoint/2010/main" val="1931888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5E334A-502D-4756-9304-0C9D5C954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 b="37019"/>
          <a:stretch/>
        </p:blipFill>
        <p:spPr>
          <a:xfrm>
            <a:off x="2578196" y="401933"/>
            <a:ext cx="5504714" cy="4049487"/>
          </a:xfrm>
        </p:spPr>
      </p:pic>
    </p:spTree>
    <p:extLst>
      <p:ext uri="{BB962C8B-B14F-4D97-AF65-F5344CB8AC3E}">
        <p14:creationId xmlns:p14="http://schemas.microsoft.com/office/powerpoint/2010/main" val="1848258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75672-F2AE-494A-BB8C-85C1D19C3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806994"/>
            <a:ext cx="6400800" cy="3289005"/>
          </a:xfrm>
        </p:spPr>
        <p:txBody>
          <a:bodyPr/>
          <a:lstStyle/>
          <a:p>
            <a:r>
              <a:rPr lang="en-US" dirty="0"/>
              <a:t>“The registrar of titles may require that the owner of parcel of unplatted registered land, who conveys any part thereof which is not a part full government subdivision or simple fraction or quantity part of a full government subdivision, shall first file with the registrar of titles a drawing in triplicate of said parcel of unplatted land, showing the tract or tracts to be conveyed, which drawing shall be known as a ‘Registered Land Survey.’” Minn. Stat. §508.47, </a:t>
            </a:r>
            <a:r>
              <a:rPr lang="en-US" dirty="0" err="1"/>
              <a:t>subd</a:t>
            </a:r>
            <a:r>
              <a:rPr lang="en-US" dirty="0"/>
              <a:t>. 2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92E79D-9B14-47C6-9E26-6008CA60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838199"/>
            <a:ext cx="6400800" cy="1766777"/>
          </a:xfrm>
        </p:spPr>
        <p:txBody>
          <a:bodyPr/>
          <a:lstStyle/>
          <a:p>
            <a:pPr algn="ctr"/>
            <a:r>
              <a:rPr lang="en-US" sz="5400" b="1" dirty="0"/>
              <a:t>Registered Land Survey (RLS)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40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8EC488-A59F-4C2E-9AF6-11FFC9790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t="924" r="8929" b="6942"/>
          <a:stretch/>
        </p:blipFill>
        <p:spPr>
          <a:xfrm rot="5400000">
            <a:off x="3046193" y="-192461"/>
            <a:ext cx="4803110" cy="7016835"/>
          </a:xfrm>
        </p:spPr>
      </p:pic>
    </p:spTree>
    <p:extLst>
      <p:ext uri="{BB962C8B-B14F-4D97-AF65-F5344CB8AC3E}">
        <p14:creationId xmlns:p14="http://schemas.microsoft.com/office/powerpoint/2010/main" val="2730899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0A89A-5F8F-4B53-882B-06B4C8DF7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t="588" r="9261" b="7227"/>
          <a:stretch/>
        </p:blipFill>
        <p:spPr>
          <a:xfrm rot="5400000">
            <a:off x="3075710" y="-275382"/>
            <a:ext cx="4762919" cy="7021903"/>
          </a:xfrm>
        </p:spPr>
      </p:pic>
    </p:spTree>
    <p:extLst>
      <p:ext uri="{BB962C8B-B14F-4D97-AF65-F5344CB8AC3E}">
        <p14:creationId xmlns:p14="http://schemas.microsoft.com/office/powerpoint/2010/main" val="42786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7ACA4F-E7EC-4BE3-A540-5E588BA81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833634"/>
            <a:ext cx="6400800" cy="3262365"/>
          </a:xfrm>
        </p:spPr>
        <p:txBody>
          <a:bodyPr/>
          <a:lstStyle/>
          <a:p>
            <a:r>
              <a:rPr lang="en-US" sz="3200" dirty="0"/>
              <a:t>It is a matter of keeping the record straight.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940DE9-97D7-45C4-8EA5-3FEE8235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838200"/>
            <a:ext cx="6400800" cy="2146160"/>
          </a:xfrm>
        </p:spPr>
        <p:txBody>
          <a:bodyPr/>
          <a:lstStyle/>
          <a:p>
            <a:r>
              <a:rPr lang="en-US" sz="3600" b="1" dirty="0"/>
              <a:t>Should the Registrar require separate Certificates of Title for separate parcels?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374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Minnesota Statutes Chapter 508 and 508A provides a guideline and some requirements for administering the Torrens system.  Much of the Registrar’s work involves interpretation of these statutes and selecting the procedures that work best in their county.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838200"/>
            <a:ext cx="6400800" cy="937437"/>
          </a:xfrm>
        </p:spPr>
        <p:txBody>
          <a:bodyPr/>
          <a:lstStyle/>
          <a:p>
            <a:pPr algn="ctr"/>
            <a:r>
              <a:rPr lang="en-US" sz="4000" b="1" dirty="0"/>
              <a:t>Torrens Workshop</a:t>
            </a:r>
          </a:p>
        </p:txBody>
      </p:sp>
    </p:spTree>
    <p:extLst>
      <p:ext uri="{BB962C8B-B14F-4D97-AF65-F5344CB8AC3E}">
        <p14:creationId xmlns:p14="http://schemas.microsoft.com/office/powerpoint/2010/main" val="108929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DC696D-66EB-41E6-9A45-129382DE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065" y="754912"/>
            <a:ext cx="6400800" cy="5383618"/>
          </a:xfrm>
        </p:spPr>
        <p:txBody>
          <a:bodyPr/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Do not allow a Certificate of Title to become a complex abstract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26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ECBFAE-252A-4B0D-BE70-2EED6711C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r="5755" b="6290"/>
          <a:stretch/>
        </p:blipFill>
        <p:spPr>
          <a:xfrm>
            <a:off x="2243469" y="228046"/>
            <a:ext cx="4497573" cy="6152285"/>
          </a:xfrm>
        </p:spPr>
      </p:pic>
    </p:spTree>
    <p:extLst>
      <p:ext uri="{BB962C8B-B14F-4D97-AF65-F5344CB8AC3E}">
        <p14:creationId xmlns:p14="http://schemas.microsoft.com/office/powerpoint/2010/main" val="641054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8EEC2D-FEF4-4B35-B755-0D89CAD06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4419" r="5777" b="4091"/>
          <a:stretch/>
        </p:blipFill>
        <p:spPr>
          <a:xfrm>
            <a:off x="2357552" y="478465"/>
            <a:ext cx="4428895" cy="5901070"/>
          </a:xfrm>
        </p:spPr>
      </p:pic>
    </p:spTree>
    <p:extLst>
      <p:ext uri="{BB962C8B-B14F-4D97-AF65-F5344CB8AC3E}">
        <p14:creationId xmlns:p14="http://schemas.microsoft.com/office/powerpoint/2010/main" val="3430668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CCD2BC-2AAF-4718-A368-44140B115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3751" r="3884" b="3417"/>
          <a:stretch/>
        </p:blipFill>
        <p:spPr>
          <a:xfrm>
            <a:off x="2126512" y="318976"/>
            <a:ext cx="4731488" cy="6057278"/>
          </a:xfrm>
        </p:spPr>
      </p:pic>
    </p:spTree>
    <p:extLst>
      <p:ext uri="{BB962C8B-B14F-4D97-AF65-F5344CB8AC3E}">
        <p14:creationId xmlns:p14="http://schemas.microsoft.com/office/powerpoint/2010/main" val="2540297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3F510-58D7-4F5D-8ACD-73225611B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4690" r="5516" b="4047"/>
          <a:stretch/>
        </p:blipFill>
        <p:spPr>
          <a:xfrm>
            <a:off x="2296632" y="457199"/>
            <a:ext cx="4521159" cy="6007396"/>
          </a:xfrm>
        </p:spPr>
      </p:pic>
    </p:spTree>
    <p:extLst>
      <p:ext uri="{BB962C8B-B14F-4D97-AF65-F5344CB8AC3E}">
        <p14:creationId xmlns:p14="http://schemas.microsoft.com/office/powerpoint/2010/main" val="314725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41BD20-B9B4-4980-811D-F4526562F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4337" r="6831" b="4252"/>
          <a:stretch/>
        </p:blipFill>
        <p:spPr>
          <a:xfrm>
            <a:off x="2317896" y="404036"/>
            <a:ext cx="4540237" cy="6156251"/>
          </a:xfrm>
        </p:spPr>
      </p:pic>
    </p:spTree>
    <p:extLst>
      <p:ext uri="{BB962C8B-B14F-4D97-AF65-F5344CB8AC3E}">
        <p14:creationId xmlns:p14="http://schemas.microsoft.com/office/powerpoint/2010/main" val="390977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0920D3-F343-45C5-A869-AD7766E8F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4473" r="6412" b="5167"/>
          <a:stretch/>
        </p:blipFill>
        <p:spPr>
          <a:xfrm>
            <a:off x="2147775" y="404037"/>
            <a:ext cx="4638110" cy="6124354"/>
          </a:xfrm>
        </p:spPr>
      </p:pic>
    </p:spTree>
    <p:extLst>
      <p:ext uri="{BB962C8B-B14F-4D97-AF65-F5344CB8AC3E}">
        <p14:creationId xmlns:p14="http://schemas.microsoft.com/office/powerpoint/2010/main" val="3417775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3EBD07-FCBD-4CA1-9678-C86208746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5083" r="6223" b="5477"/>
          <a:stretch/>
        </p:blipFill>
        <p:spPr>
          <a:xfrm>
            <a:off x="2062716" y="340241"/>
            <a:ext cx="4699591" cy="6133799"/>
          </a:xfrm>
        </p:spPr>
      </p:pic>
    </p:spTree>
    <p:extLst>
      <p:ext uri="{BB962C8B-B14F-4D97-AF65-F5344CB8AC3E}">
        <p14:creationId xmlns:p14="http://schemas.microsoft.com/office/powerpoint/2010/main" val="2850658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0F2D57-22FC-460B-9FA1-5FF68DC9F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4633" r="5266" b="5535"/>
          <a:stretch/>
        </p:blipFill>
        <p:spPr>
          <a:xfrm>
            <a:off x="2301949" y="552892"/>
            <a:ext cx="4540102" cy="5953413"/>
          </a:xfrm>
        </p:spPr>
      </p:pic>
    </p:spTree>
    <p:extLst>
      <p:ext uri="{BB962C8B-B14F-4D97-AF65-F5344CB8AC3E}">
        <p14:creationId xmlns:p14="http://schemas.microsoft.com/office/powerpoint/2010/main" val="3272568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520A9B-BAF1-43E4-B28C-15CD8A38E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t="4097" r="4684" b="4715"/>
          <a:stretch/>
        </p:blipFill>
        <p:spPr>
          <a:xfrm>
            <a:off x="2285999" y="457200"/>
            <a:ext cx="4572001" cy="6071220"/>
          </a:xfrm>
        </p:spPr>
      </p:pic>
    </p:spTree>
    <p:extLst>
      <p:ext uri="{BB962C8B-B14F-4D97-AF65-F5344CB8AC3E}">
        <p14:creationId xmlns:p14="http://schemas.microsoft.com/office/powerpoint/2010/main" val="194364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Record the Application in abstract and wait.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An Application to Register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35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EE79A-FDE9-4D71-B9CB-91524C9B4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4524" r="5895" b="4740"/>
          <a:stretch/>
        </p:blipFill>
        <p:spPr>
          <a:xfrm>
            <a:off x="2243470" y="372138"/>
            <a:ext cx="4603897" cy="6151212"/>
          </a:xfrm>
        </p:spPr>
      </p:pic>
    </p:spTree>
    <p:extLst>
      <p:ext uri="{BB962C8B-B14F-4D97-AF65-F5344CB8AC3E}">
        <p14:creationId xmlns:p14="http://schemas.microsoft.com/office/powerpoint/2010/main" val="3836910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61C473-0BA2-4A6C-A9E1-A36328DF4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4879" r="4288" b="5755"/>
          <a:stretch/>
        </p:blipFill>
        <p:spPr>
          <a:xfrm>
            <a:off x="2115880" y="478464"/>
            <a:ext cx="4635794" cy="5933313"/>
          </a:xfrm>
        </p:spPr>
      </p:pic>
    </p:spTree>
    <p:extLst>
      <p:ext uri="{BB962C8B-B14F-4D97-AF65-F5344CB8AC3E}">
        <p14:creationId xmlns:p14="http://schemas.microsoft.com/office/powerpoint/2010/main" val="1720948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071E46-958E-407D-AADE-2274062AA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5319" r="6756" b="5213"/>
          <a:stretch/>
        </p:blipFill>
        <p:spPr>
          <a:xfrm>
            <a:off x="2062717" y="340240"/>
            <a:ext cx="4731488" cy="6233335"/>
          </a:xfrm>
        </p:spPr>
      </p:pic>
    </p:spTree>
    <p:extLst>
      <p:ext uri="{BB962C8B-B14F-4D97-AF65-F5344CB8AC3E}">
        <p14:creationId xmlns:p14="http://schemas.microsoft.com/office/powerpoint/2010/main" val="1310006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9CA146-CA51-4CFD-AA05-D2682D21C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4955" r="3957" b="4012"/>
          <a:stretch/>
        </p:blipFill>
        <p:spPr>
          <a:xfrm>
            <a:off x="2094614" y="382771"/>
            <a:ext cx="4751546" cy="6198782"/>
          </a:xfrm>
        </p:spPr>
      </p:pic>
    </p:spTree>
    <p:extLst>
      <p:ext uri="{BB962C8B-B14F-4D97-AF65-F5344CB8AC3E}">
        <p14:creationId xmlns:p14="http://schemas.microsoft.com/office/powerpoint/2010/main" val="2966451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80FB42-2D82-4A91-86BA-39CC66F9B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4841" r="6694" b="5448"/>
          <a:stretch/>
        </p:blipFill>
        <p:spPr>
          <a:xfrm>
            <a:off x="2094614" y="297711"/>
            <a:ext cx="4720856" cy="6281469"/>
          </a:xfrm>
        </p:spPr>
      </p:pic>
    </p:spTree>
    <p:extLst>
      <p:ext uri="{BB962C8B-B14F-4D97-AF65-F5344CB8AC3E}">
        <p14:creationId xmlns:p14="http://schemas.microsoft.com/office/powerpoint/2010/main" val="1193624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68611C-153F-42A7-9F35-B4779F49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61507"/>
            <a:ext cx="6400800" cy="5124893"/>
          </a:xfrm>
        </p:spPr>
        <p:txBody>
          <a:bodyPr/>
          <a:lstStyle/>
          <a:p>
            <a:pPr algn="ctr"/>
            <a:r>
              <a:rPr lang="en-US" sz="4400" b="1" dirty="0"/>
              <a:t>Dealing with an Examiner of Titles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47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3666DB-0906-4392-9B28-3EEBC511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733647"/>
            <a:ext cx="6400800" cy="5362353"/>
          </a:xfrm>
        </p:spPr>
        <p:txBody>
          <a:bodyPr/>
          <a:lstStyle/>
          <a:p>
            <a:r>
              <a:rPr lang="en-US" sz="4400" dirty="0"/>
              <a:t>The Examiner of Titles is appointed by the Judges of the District Court.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819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89BC6F-715E-46DC-BC02-FADF88031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606056"/>
            <a:ext cx="6400800" cy="5489944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The Registrar should get involved in selecting the Examiner and recommending the appointment to the District Court.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6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70B711-F70A-499C-8083-417F37B83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435395"/>
            <a:ext cx="6400800" cy="4660605"/>
          </a:xfrm>
        </p:spPr>
        <p:txBody>
          <a:bodyPr/>
          <a:lstStyle/>
          <a:p>
            <a:r>
              <a:rPr lang="en-US" sz="3600" dirty="0"/>
              <a:t>Few lawyers practice real estate that involves examining or drafting documents.  Fewer still have an in-depth knowledge of the Torrens system.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07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4F5DAC-BD11-4A07-AAC7-65EBE6B5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125" y="2379921"/>
            <a:ext cx="6400800" cy="1143000"/>
          </a:xfrm>
        </p:spPr>
        <p:txBody>
          <a:bodyPr/>
          <a:lstStyle/>
          <a:p>
            <a:pPr algn="ctr"/>
            <a:r>
              <a:rPr lang="en-US" sz="4800" dirty="0"/>
              <a:t>Duty of the Examiner</a:t>
            </a:r>
          </a:p>
        </p:txBody>
      </p:sp>
    </p:spTree>
    <p:extLst>
      <p:ext uri="{BB962C8B-B14F-4D97-AF65-F5344CB8AC3E}">
        <p14:creationId xmlns:p14="http://schemas.microsoft.com/office/powerpoint/2010/main" val="102032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Ask your Examiner to allow you to review a draft of the final Order </a:t>
            </a:r>
            <a:r>
              <a:rPr lang="en-US" sz="3200" b="1" i="1" dirty="0"/>
              <a:t>before</a:t>
            </a:r>
            <a:r>
              <a:rPr lang="en-US" sz="3200" dirty="0"/>
              <a:t> the Judge signs it.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Order and Decree of Registration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908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EE2A08-41AF-48FE-82E3-A907A53A1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The Examiner of Titles is the advisor to the Registrar.  Minn. Stat. §508.12.</a:t>
            </a:r>
          </a:p>
        </p:txBody>
      </p:sp>
    </p:spTree>
    <p:extLst>
      <p:ext uri="{BB962C8B-B14F-4D97-AF65-F5344CB8AC3E}">
        <p14:creationId xmlns:p14="http://schemas.microsoft.com/office/powerpoint/2010/main" val="795788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2A24AF-6AE4-4764-A0BE-00E10A3A9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Examiner of Titles has the authority to require the Registrar to accept a document for recording.  Minn. Stat. §508.321.</a:t>
            </a:r>
          </a:p>
        </p:txBody>
      </p:sp>
    </p:spTree>
    <p:extLst>
      <p:ext uri="{BB962C8B-B14F-4D97-AF65-F5344CB8AC3E}">
        <p14:creationId xmlns:p14="http://schemas.microsoft.com/office/powerpoint/2010/main" val="5468372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509219-32C5-4E9F-A44B-B5A035E28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The registrar and examiner should try to agree.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424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D2296A-1FA8-466B-AC3B-F1925CB5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838199"/>
            <a:ext cx="6400800" cy="4435549"/>
          </a:xfrm>
        </p:spPr>
        <p:txBody>
          <a:bodyPr/>
          <a:lstStyle/>
          <a:p>
            <a:r>
              <a:rPr lang="en-US" sz="4000" dirty="0"/>
              <a:t>Registrars Authority to Correct a Certificate of Title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55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94CBCE-36AF-4A12-A8A0-EFF067A67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Registrar may correct clerical errors or omissions made by Registrar staff.  Minn. Stat. §508.71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574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FBAC4B-9D4D-4BE6-B8B9-0CC81A457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If the error or omission affects the interest of a party, it must be referred to the Examiner.  (material corrections)</a:t>
            </a:r>
          </a:p>
        </p:txBody>
      </p:sp>
    </p:spTree>
    <p:extLst>
      <p:ext uri="{BB962C8B-B14F-4D97-AF65-F5344CB8AC3E}">
        <p14:creationId xmlns:p14="http://schemas.microsoft.com/office/powerpoint/2010/main" val="2046190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60CCB6-9937-487A-8030-7CD62280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i="1" dirty="0"/>
              <a:t>Walther v. Lundberg, Lincoln County Registrar of Titles</a:t>
            </a:r>
            <a:r>
              <a:rPr lang="en-US" sz="3600" dirty="0"/>
              <a:t>, 654 NW2d 694 (Minn. 2007)</a:t>
            </a:r>
          </a:p>
        </p:txBody>
      </p:sp>
    </p:spTree>
    <p:extLst>
      <p:ext uri="{BB962C8B-B14F-4D97-AF65-F5344CB8AC3E}">
        <p14:creationId xmlns:p14="http://schemas.microsoft.com/office/powerpoint/2010/main" val="20461752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09310D-ED8A-4A67-99AB-74FB989A0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838199"/>
            <a:ext cx="6400800" cy="4701363"/>
          </a:xfrm>
        </p:spPr>
        <p:txBody>
          <a:bodyPr/>
          <a:lstStyle/>
          <a:p>
            <a:r>
              <a:rPr lang="en-US" sz="5400" b="1" dirty="0"/>
              <a:t>When should a Registrar reject a document?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42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6FFDD-A378-4C23-A9FA-B8C81E196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Should a deed and mortgage be memorialized prior to the completion of a proceeding subsequent after mortgage foreclosure?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618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828800" y="1371600"/>
            <a:ext cx="7162800" cy="4724400"/>
          </a:xfrm>
        </p:spPr>
        <p:txBody>
          <a:bodyPr/>
          <a:lstStyle/>
          <a:p>
            <a:pPr algn="ctr"/>
            <a:r>
              <a:rPr lang="en-US" altLang="en-US" sz="3600" dirty="0"/>
              <a:t>Thank you! </a:t>
            </a:r>
            <a:br>
              <a:rPr lang="en-US" altLang="en-US" b="0" dirty="0"/>
            </a:br>
            <a:br>
              <a:rPr lang="en-US" altLang="en-US" dirty="0">
                <a:latin typeface="Times New Roman" panose="02020603050405020304" pitchFamily="18" charset="0"/>
              </a:rPr>
            </a:br>
            <a:br>
              <a:rPr lang="en-US" altLang="en-US" b="0" dirty="0">
                <a:latin typeface="Times New Roman" panose="02020603050405020304" pitchFamily="18" charset="0"/>
              </a:rPr>
            </a:br>
            <a:r>
              <a:rPr lang="en-US" altLang="en-US" dirty="0">
                <a:solidFill>
                  <a:srgbClr val="000000"/>
                </a:solidFill>
              </a:rPr>
              <a:t>David J. Meyers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Rinke Noonan</a:t>
            </a:r>
            <a:br>
              <a:rPr lang="en-US" altLang="en-US" sz="2400" dirty="0">
                <a:solidFill>
                  <a:srgbClr val="000000"/>
                </a:solidFill>
              </a:rPr>
            </a:b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Phone: 320.251.6700</a:t>
            </a: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Toll Free: 888.899.6700</a:t>
            </a: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Direct Dial: 320.656.3512</a:t>
            </a:r>
            <a:br>
              <a:rPr lang="en-US" altLang="en-US" sz="2400" dirty="0">
                <a:solidFill>
                  <a:srgbClr val="000000"/>
                </a:solidFill>
              </a:rPr>
            </a:b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Email: Dmeyers@rinkenoonan.com</a:t>
            </a:r>
            <a:br>
              <a:rPr lang="en-US" altLang="en-US" sz="2400" dirty="0"/>
            </a:br>
            <a:br>
              <a:rPr lang="en-US" alt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en-US" altLang="en-US" sz="2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424763"/>
            <a:ext cx="6400800" cy="4671237"/>
          </a:xfrm>
        </p:spPr>
        <p:txBody>
          <a:bodyPr/>
          <a:lstStyle/>
          <a:p>
            <a:pPr lvl="2"/>
            <a:r>
              <a:rPr lang="en-US" sz="4000" dirty="0"/>
              <a:t>Ask yourself: What will the Certificate of Title look like? </a:t>
            </a:r>
          </a:p>
          <a:p>
            <a:pPr lvl="3"/>
            <a:r>
              <a:rPr lang="en-US" sz="4000" dirty="0"/>
              <a:t>What is the Registrar supposed to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5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F5B77A-F4A4-4F03-BF69-193D2E662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6" b="7857"/>
          <a:stretch/>
        </p:blipFill>
        <p:spPr>
          <a:xfrm>
            <a:off x="2483374" y="643094"/>
            <a:ext cx="6214417" cy="5074418"/>
          </a:xfrm>
        </p:spPr>
      </p:pic>
    </p:spTree>
    <p:extLst>
      <p:ext uri="{BB962C8B-B14F-4D97-AF65-F5344CB8AC3E}">
        <p14:creationId xmlns:p14="http://schemas.microsoft.com/office/powerpoint/2010/main" val="307425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BC0C07-A68C-405E-8DDC-D201759DB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0" b="8460"/>
          <a:stretch/>
        </p:blipFill>
        <p:spPr>
          <a:xfrm>
            <a:off x="2690476" y="492369"/>
            <a:ext cx="5300283" cy="5707464"/>
          </a:xfrm>
        </p:spPr>
      </p:pic>
    </p:spTree>
    <p:extLst>
      <p:ext uri="{BB962C8B-B14F-4D97-AF65-F5344CB8AC3E}">
        <p14:creationId xmlns:p14="http://schemas.microsoft.com/office/powerpoint/2010/main" val="8997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95A9016-7C0E-4ED2-91E6-CE9A1DE91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" b="46450"/>
          <a:stretch/>
        </p:blipFill>
        <p:spPr>
          <a:xfrm>
            <a:off x="2479461" y="683288"/>
            <a:ext cx="6279254" cy="3838470"/>
          </a:xfrm>
        </p:spPr>
      </p:pic>
    </p:spTree>
    <p:extLst>
      <p:ext uri="{BB962C8B-B14F-4D97-AF65-F5344CB8AC3E}">
        <p14:creationId xmlns:p14="http://schemas.microsoft.com/office/powerpoint/2010/main" val="63937013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853</Words>
  <Application>Microsoft Office PowerPoint</Application>
  <PresentationFormat>On-screen Show (4:3)</PresentationFormat>
  <Paragraphs>67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Times New Roman</vt:lpstr>
      <vt:lpstr>Verdana</vt:lpstr>
      <vt:lpstr>Blank Presentation</vt:lpstr>
      <vt:lpstr>More than Somewhat…Torrens</vt:lpstr>
      <vt:lpstr>PowerPoint Presentation</vt:lpstr>
      <vt:lpstr>Torrens Workshop</vt:lpstr>
      <vt:lpstr>An Application to Register Title </vt:lpstr>
      <vt:lpstr>Order and Decree of Registration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Proceeding Subsequent to Initial Registration -  What is it and Why is it done?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Certifications and Directives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Registered Land Survey (RLS) </vt:lpstr>
      <vt:lpstr>PowerPoint Presentation</vt:lpstr>
      <vt:lpstr>PowerPoint Presentation</vt:lpstr>
      <vt:lpstr>Should the Registrar require separate Certificates of Title for separate parcels?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Dealing with an Examiner of Titles </vt:lpstr>
      <vt:lpstr>PowerPoint Presentation</vt:lpstr>
      <vt:lpstr>PowerPoint Presentation</vt:lpstr>
      <vt:lpstr>PowerPoint Presentation</vt:lpstr>
      <vt:lpstr>Duty of the Examiner</vt:lpstr>
      <vt:lpstr>PowerPoint Presentation</vt:lpstr>
      <vt:lpstr>PowerPoint Presentation</vt:lpstr>
      <vt:lpstr>PowerPoint Presentation</vt:lpstr>
      <vt:lpstr>Registrars Authority to Correct a Certificate of Title </vt:lpstr>
      <vt:lpstr>PowerPoint Presentation</vt:lpstr>
      <vt:lpstr>PowerPoint Presentation</vt:lpstr>
      <vt:lpstr>PowerPoint Presentation</vt:lpstr>
      <vt:lpstr>When should a Registrar reject a document? </vt:lpstr>
      <vt:lpstr>PowerPoint Presentation</vt:lpstr>
      <vt:lpstr>Thank you!    David J. Meyers Rinke Noonan  Phone: 320.251.6700 Toll Free: 888.899.6700 Direct Dial: 320.656.3512  Email: Dmeyers@rinkenoonan.com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Carlson</dc:creator>
  <cp:lastModifiedBy>Trisha Hendrickson</cp:lastModifiedBy>
  <cp:revision>27</cp:revision>
  <dcterms:created xsi:type="dcterms:W3CDTF">2015-10-13T16:15:08Z</dcterms:created>
  <dcterms:modified xsi:type="dcterms:W3CDTF">2019-10-29T19:13:17Z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Sk">
    <vt:i4>0</vt:i4>
  </property>
  <property fmtid="{D5CDD505-2E9C-101B-9397-08002B2CF9AE}" pid="3" name="CaseSk">
    <vt:i4>0</vt:i4>
  </property>
</Properties>
</file>