
<file path=[Content_Types].xml><?xml version="1.0" encoding="utf-8"?>
<Types xmlns="http://schemas.openxmlformats.org/package/2006/content-types"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7" r:id="rId2"/>
    <p:sldId id="256" r:id="rId3"/>
    <p:sldId id="304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6" r:id="rId12"/>
    <p:sldId id="265" r:id="rId13"/>
    <p:sldId id="267" r:id="rId14"/>
    <p:sldId id="268" r:id="rId15"/>
    <p:sldId id="269" r:id="rId16"/>
    <p:sldId id="270" r:id="rId17"/>
    <p:sldId id="272" r:id="rId18"/>
    <p:sldId id="305" r:id="rId19"/>
    <p:sldId id="273" r:id="rId20"/>
    <p:sldId id="306" r:id="rId21"/>
    <p:sldId id="274" r:id="rId22"/>
    <p:sldId id="468" r:id="rId23"/>
    <p:sldId id="307" r:id="rId24"/>
    <p:sldId id="275" r:id="rId25"/>
    <p:sldId id="308" r:id="rId26"/>
    <p:sldId id="276" r:id="rId27"/>
    <p:sldId id="277" r:id="rId28"/>
    <p:sldId id="309" r:id="rId29"/>
    <p:sldId id="278" r:id="rId30"/>
    <p:sldId id="310" r:id="rId31"/>
    <p:sldId id="279" r:id="rId32"/>
    <p:sldId id="458" r:id="rId33"/>
    <p:sldId id="460" r:id="rId34"/>
    <p:sldId id="459" r:id="rId35"/>
    <p:sldId id="280" r:id="rId36"/>
    <p:sldId id="469" r:id="rId37"/>
    <p:sldId id="281" r:id="rId38"/>
    <p:sldId id="461" r:id="rId39"/>
    <p:sldId id="282" r:id="rId40"/>
    <p:sldId id="283" r:id="rId41"/>
    <p:sldId id="284" r:id="rId42"/>
    <p:sldId id="462" r:id="rId43"/>
    <p:sldId id="285" r:id="rId44"/>
    <p:sldId id="286" r:id="rId45"/>
    <p:sldId id="470" r:id="rId46"/>
    <p:sldId id="287" r:id="rId47"/>
    <p:sldId id="288" r:id="rId48"/>
    <p:sldId id="303" r:id="rId49"/>
    <p:sldId id="289" r:id="rId50"/>
    <p:sldId id="290" r:id="rId51"/>
    <p:sldId id="463" r:id="rId52"/>
    <p:sldId id="291" r:id="rId53"/>
    <p:sldId id="464" r:id="rId54"/>
    <p:sldId id="465" r:id="rId55"/>
    <p:sldId id="466" r:id="rId56"/>
    <p:sldId id="467" r:id="rId57"/>
    <p:sldId id="292" r:id="rId58"/>
    <p:sldId id="293" r:id="rId59"/>
    <p:sldId id="294" r:id="rId60"/>
    <p:sldId id="295" r:id="rId61"/>
    <p:sldId id="471" r:id="rId62"/>
    <p:sldId id="296" r:id="rId63"/>
    <p:sldId id="297" r:id="rId64"/>
    <p:sldId id="298" r:id="rId65"/>
    <p:sldId id="299" r:id="rId66"/>
    <p:sldId id="300" r:id="rId67"/>
    <p:sldId id="301" r:id="rId68"/>
    <p:sldId id="302" r:id="rId69"/>
  </p:sldIdLst>
  <p:sldSz cx="12192000" cy="6858000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4" autoAdjust="0"/>
    <p:restoredTop sz="94660"/>
  </p:normalViewPr>
  <p:slideViewPr>
    <p:cSldViewPr snapToGrid="0">
      <p:cViewPr varScale="1">
        <p:scale>
          <a:sx n="90" d="100"/>
          <a:sy n="90" d="100"/>
        </p:scale>
        <p:origin x="576" y="9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7" Type="http://schemas.openxmlformats.org/officeDocument/2006/relationships/slide" Target="slides/slide6.xml"/><Relationship Id="rId71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61" Type="http://schemas.openxmlformats.org/officeDocument/2006/relationships/slide" Target="slides/slide60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theme" Target="theme/theme1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9" descr="80747_RN_PowerpointTemplateTitle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4117" cy="68595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4514" name="Rectangle 2"/>
          <p:cNvSpPr>
            <a:spLocks noGrp="1" noChangeArrowheads="1"/>
          </p:cNvSpPr>
          <p:nvPr>
            <p:ph type="ctrTitle"/>
          </p:nvPr>
        </p:nvSpPr>
        <p:spPr>
          <a:xfrm>
            <a:off x="914400" y="2438400"/>
            <a:ext cx="10363200" cy="1143000"/>
          </a:xfrm>
        </p:spPr>
        <p:txBody>
          <a:bodyPr/>
          <a:lstStyle>
            <a:lvl1pPr algn="ctr">
              <a:defRPr sz="210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64515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FontTx/>
              <a:buNone/>
              <a:defRPr sz="1500">
                <a:solidFill>
                  <a:srgbClr val="B72216"/>
                </a:solidFill>
              </a:defRPr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877DC2D4-A95B-48DE-81E1-3D0B667A7E71}" type="datetimeFigureOut">
              <a:rPr lang="en-US" smtClean="0"/>
              <a:t>10/29/2019</a:t>
            </a:fld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D921288-662E-46FB-832F-47F407738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652875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9" name="Title 8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14435505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3"/>
            <a:ext cx="10363200" cy="1362075"/>
          </a:xfrm>
        </p:spPr>
        <p:txBody>
          <a:bodyPr anchor="t"/>
          <a:lstStyle>
            <a:lvl1pPr algn="l">
              <a:defRPr sz="3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1500"/>
            </a:lvl1pPr>
            <a:lvl2pPr marL="342900" indent="0">
              <a:buNone/>
              <a:defRPr sz="1350"/>
            </a:lvl2pPr>
            <a:lvl3pPr marL="685800" indent="0">
              <a:buNone/>
              <a:defRPr sz="1200"/>
            </a:lvl3pPr>
            <a:lvl4pPr marL="1028700" indent="0">
              <a:buNone/>
              <a:defRPr sz="1050"/>
            </a:lvl4pPr>
            <a:lvl5pPr marL="1371600" indent="0">
              <a:buNone/>
              <a:defRPr sz="1050"/>
            </a:lvl5pPr>
            <a:lvl6pPr marL="1714500" indent="0">
              <a:buNone/>
              <a:defRPr sz="1050"/>
            </a:lvl6pPr>
            <a:lvl7pPr marL="2057400" indent="0">
              <a:buNone/>
              <a:defRPr sz="1050"/>
            </a:lvl7pPr>
            <a:lvl8pPr marL="2400300" indent="0">
              <a:buNone/>
              <a:defRPr sz="1050"/>
            </a:lvl8pPr>
            <a:lvl9pPr marL="2743200" indent="0">
              <a:buNone/>
              <a:defRPr sz="10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77DC2D4-A95B-48DE-81E1-3D0B667A7E71}" type="datetimeFigureOut">
              <a:rPr lang="en-US" smtClean="0"/>
              <a:t>10/29/2019</a:t>
            </a:fld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D921288-662E-46FB-832F-47F407738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472991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946400" y="1981200"/>
            <a:ext cx="4165600" cy="4114800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315200" y="1981200"/>
            <a:ext cx="4165600" cy="4114800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77DC2D4-A95B-48DE-81E1-3D0B667A7E71}" type="datetimeFigureOut">
              <a:rPr lang="en-US" smtClean="0"/>
              <a:t>10/29/2019</a:t>
            </a:fld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D921288-662E-46FB-832F-47F407738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7868195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77DC2D4-A95B-48DE-81E1-3D0B667A7E71}" type="datetimeFigureOut">
              <a:rPr lang="en-US" smtClean="0"/>
              <a:t>10/29/2019</a:t>
            </a:fld>
            <a:endParaRPr lang="en-U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D921288-662E-46FB-832F-47F407738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8975639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77DC2D4-A95B-48DE-81E1-3D0B667A7E71}" type="datetimeFigureOut">
              <a:rPr lang="en-US" smtClean="0"/>
              <a:t>10/29/2019</a:t>
            </a:fld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D921288-662E-46FB-832F-47F407738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3277506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77DC2D4-A95B-48DE-81E1-3D0B667A7E71}" type="datetimeFigureOut">
              <a:rPr lang="en-US" smtClean="0"/>
              <a:t>10/29/2019</a:t>
            </a:fld>
            <a:endParaRPr lang="en-U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D921288-662E-46FB-832F-47F407738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7376181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2" y="273050"/>
            <a:ext cx="4011084" cy="1162050"/>
          </a:xfrm>
        </p:spPr>
        <p:txBody>
          <a:bodyPr anchor="b"/>
          <a:lstStyle>
            <a:lvl1pPr algn="l">
              <a:defRPr sz="15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3"/>
            <a:ext cx="6815667" cy="5853113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2" y="1435103"/>
            <a:ext cx="4011084" cy="4691063"/>
          </a:xfrm>
        </p:spPr>
        <p:txBody>
          <a:bodyPr/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77DC2D4-A95B-48DE-81E1-3D0B667A7E71}" type="datetimeFigureOut">
              <a:rPr lang="en-US" smtClean="0"/>
              <a:t>10/29/2019</a:t>
            </a:fld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D921288-662E-46FB-832F-47F407738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958185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15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pPr lvl="0"/>
            <a:r>
              <a:rPr lang="en-US" noProof="0"/>
              <a:t>Click icon to add picture</a:t>
            </a:r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77DC2D4-A95B-48DE-81E1-3D0B667A7E71}" type="datetimeFigureOut">
              <a:rPr lang="en-US" smtClean="0"/>
              <a:t>10/29/2019</a:t>
            </a:fld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D921288-662E-46FB-832F-47F407738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4002587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77DC2D4-A95B-48DE-81E1-3D0B667A7E71}" type="datetimeFigureOut">
              <a:rPr lang="en-US" smtClean="0"/>
              <a:t>10/29/2019</a:t>
            </a:fld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D921288-662E-46FB-832F-47F407738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5362625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347200" y="838200"/>
            <a:ext cx="2133600" cy="52578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946400" y="838200"/>
            <a:ext cx="6197600" cy="52578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77DC2D4-A95B-48DE-81E1-3D0B667A7E71}" type="datetimeFigureOut">
              <a:rPr lang="en-US" smtClean="0"/>
              <a:t>10/29/2019</a:t>
            </a:fld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D921288-662E-46FB-832F-47F407738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491652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10" descr="80747_RN_PowerpointTemplateContent2"/>
          <p:cNvPicPr>
            <a:picLocks noChangeAspect="1" noChangeArrowheads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4117" cy="68595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27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2946400" y="838200"/>
            <a:ext cx="85344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8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2946400" y="1981200"/>
            <a:ext cx="85344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6349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914400" y="6248400"/>
            <a:ext cx="2540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1050">
                <a:latin typeface="Arial" charset="0"/>
                <a:ea typeface="+mn-ea"/>
                <a:cs typeface="+mn-cs"/>
              </a:defRPr>
            </a:lvl1pPr>
          </a:lstStyle>
          <a:p>
            <a:fld id="{877DC2D4-A95B-48DE-81E1-3D0B667A7E71}" type="datetimeFigureOut">
              <a:rPr lang="en-US" smtClean="0"/>
              <a:t>10/29/2019</a:t>
            </a:fld>
            <a:endParaRPr lang="en-US"/>
          </a:p>
        </p:txBody>
      </p:sp>
      <p:sp>
        <p:nvSpPr>
          <p:cNvPr id="63493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4165600" y="6248400"/>
            <a:ext cx="3860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0" hangingPunct="0">
              <a:defRPr sz="1050">
                <a:latin typeface="Arial" charset="0"/>
                <a:ea typeface="+mn-ea"/>
                <a:cs typeface="+mn-cs"/>
              </a:defRPr>
            </a:lvl1pPr>
          </a:lstStyle>
          <a:p>
            <a:endParaRPr lang="en-US"/>
          </a:p>
        </p:txBody>
      </p:sp>
      <p:sp>
        <p:nvSpPr>
          <p:cNvPr id="63494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8737600" y="6248400"/>
            <a:ext cx="2540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0" hangingPunct="0">
              <a:defRPr sz="1050"/>
            </a:lvl1pPr>
          </a:lstStyle>
          <a:p>
            <a:fld id="{6D921288-662E-46FB-832F-47F407738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126174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fontAlgn="base" hangingPunct="1">
        <a:spcBef>
          <a:spcPct val="0"/>
        </a:spcBef>
        <a:spcAft>
          <a:spcPct val="0"/>
        </a:spcAft>
        <a:defRPr sz="2400">
          <a:solidFill>
            <a:srgbClr val="B72216"/>
          </a:solidFill>
          <a:latin typeface="Arial" panose="020B0604020202020204" pitchFamily="34" charset="0"/>
          <a:ea typeface="+mj-ea"/>
          <a:cs typeface="Osaka"/>
        </a:defRPr>
      </a:lvl1pPr>
      <a:lvl2pPr algn="l" rtl="0" eaLnBrk="1" fontAlgn="base" hangingPunct="1">
        <a:spcBef>
          <a:spcPct val="0"/>
        </a:spcBef>
        <a:spcAft>
          <a:spcPct val="0"/>
        </a:spcAft>
        <a:defRPr sz="2400">
          <a:solidFill>
            <a:srgbClr val="B72216"/>
          </a:solidFill>
          <a:latin typeface="Arial" pitchFamily="34" charset="0"/>
          <a:ea typeface="Osaka" pitchFamily="-64" charset="-128"/>
          <a:cs typeface="Osaka"/>
        </a:defRPr>
      </a:lvl2pPr>
      <a:lvl3pPr algn="l" rtl="0" eaLnBrk="1" fontAlgn="base" hangingPunct="1">
        <a:spcBef>
          <a:spcPct val="0"/>
        </a:spcBef>
        <a:spcAft>
          <a:spcPct val="0"/>
        </a:spcAft>
        <a:defRPr sz="2400">
          <a:solidFill>
            <a:srgbClr val="B72216"/>
          </a:solidFill>
          <a:latin typeface="Arial" pitchFamily="34" charset="0"/>
          <a:ea typeface="Osaka" pitchFamily="-64" charset="-128"/>
          <a:cs typeface="Osaka"/>
        </a:defRPr>
      </a:lvl3pPr>
      <a:lvl4pPr algn="l" rtl="0" eaLnBrk="1" fontAlgn="base" hangingPunct="1">
        <a:spcBef>
          <a:spcPct val="0"/>
        </a:spcBef>
        <a:spcAft>
          <a:spcPct val="0"/>
        </a:spcAft>
        <a:defRPr sz="2400">
          <a:solidFill>
            <a:srgbClr val="B72216"/>
          </a:solidFill>
          <a:latin typeface="Arial" pitchFamily="34" charset="0"/>
          <a:ea typeface="Osaka" pitchFamily="-64" charset="-128"/>
          <a:cs typeface="Osaka"/>
        </a:defRPr>
      </a:lvl4pPr>
      <a:lvl5pPr algn="l" rtl="0" eaLnBrk="1" fontAlgn="base" hangingPunct="1">
        <a:spcBef>
          <a:spcPct val="0"/>
        </a:spcBef>
        <a:spcAft>
          <a:spcPct val="0"/>
        </a:spcAft>
        <a:defRPr sz="2400">
          <a:solidFill>
            <a:srgbClr val="B72216"/>
          </a:solidFill>
          <a:latin typeface="Arial" pitchFamily="34" charset="0"/>
          <a:ea typeface="Osaka" pitchFamily="-64" charset="-128"/>
          <a:cs typeface="Osaka"/>
        </a:defRPr>
      </a:lvl5pPr>
      <a:lvl6pPr marL="342900" algn="l" rtl="0" eaLnBrk="1" fontAlgn="base" hangingPunct="1">
        <a:spcBef>
          <a:spcPct val="0"/>
        </a:spcBef>
        <a:spcAft>
          <a:spcPct val="0"/>
        </a:spcAft>
        <a:defRPr sz="2400">
          <a:solidFill>
            <a:srgbClr val="B72216"/>
          </a:solidFill>
          <a:latin typeface="Verdana" pitchFamily="-64" charset="0"/>
          <a:ea typeface="Osaka" pitchFamily="-64" charset="-128"/>
        </a:defRPr>
      </a:lvl6pPr>
      <a:lvl7pPr marL="685800" algn="l" rtl="0" eaLnBrk="1" fontAlgn="base" hangingPunct="1">
        <a:spcBef>
          <a:spcPct val="0"/>
        </a:spcBef>
        <a:spcAft>
          <a:spcPct val="0"/>
        </a:spcAft>
        <a:defRPr sz="2400">
          <a:solidFill>
            <a:srgbClr val="B72216"/>
          </a:solidFill>
          <a:latin typeface="Verdana" pitchFamily="-64" charset="0"/>
          <a:ea typeface="Osaka" pitchFamily="-64" charset="-128"/>
        </a:defRPr>
      </a:lvl7pPr>
      <a:lvl8pPr marL="1028700" algn="l" rtl="0" eaLnBrk="1" fontAlgn="base" hangingPunct="1">
        <a:spcBef>
          <a:spcPct val="0"/>
        </a:spcBef>
        <a:spcAft>
          <a:spcPct val="0"/>
        </a:spcAft>
        <a:defRPr sz="2400">
          <a:solidFill>
            <a:srgbClr val="B72216"/>
          </a:solidFill>
          <a:latin typeface="Verdana" pitchFamily="-64" charset="0"/>
          <a:ea typeface="Osaka" pitchFamily="-64" charset="-128"/>
        </a:defRPr>
      </a:lvl8pPr>
      <a:lvl9pPr marL="1371600" algn="l" rtl="0" eaLnBrk="1" fontAlgn="base" hangingPunct="1">
        <a:spcBef>
          <a:spcPct val="0"/>
        </a:spcBef>
        <a:spcAft>
          <a:spcPct val="0"/>
        </a:spcAft>
        <a:defRPr sz="2400">
          <a:solidFill>
            <a:srgbClr val="B72216"/>
          </a:solidFill>
          <a:latin typeface="Verdana" pitchFamily="-64" charset="0"/>
          <a:ea typeface="Osaka" pitchFamily="-64" charset="-128"/>
        </a:defRPr>
      </a:lvl9pPr>
    </p:titleStyle>
    <p:bodyStyle>
      <a:lvl1pPr marL="257175" indent="-257175" algn="l" rtl="0" eaLnBrk="1" fontAlgn="base" hangingPunct="1">
        <a:spcBef>
          <a:spcPct val="20000"/>
        </a:spcBef>
        <a:spcAft>
          <a:spcPct val="0"/>
        </a:spcAft>
        <a:buClr>
          <a:srgbClr val="B72216"/>
        </a:buClr>
        <a:buChar char="•"/>
        <a:defRPr sz="2100">
          <a:solidFill>
            <a:srgbClr val="464646"/>
          </a:solidFill>
          <a:latin typeface="+mn-lt"/>
          <a:ea typeface="+mn-ea"/>
          <a:cs typeface="Osaka"/>
        </a:defRPr>
      </a:lvl1pPr>
      <a:lvl2pPr marL="557213" indent="-214313" algn="l" rtl="0" eaLnBrk="1" fontAlgn="base" hangingPunct="1">
        <a:spcBef>
          <a:spcPct val="20000"/>
        </a:spcBef>
        <a:spcAft>
          <a:spcPct val="0"/>
        </a:spcAft>
        <a:buClr>
          <a:srgbClr val="B72216"/>
        </a:buClr>
        <a:buChar char="–"/>
        <a:defRPr sz="1800">
          <a:solidFill>
            <a:srgbClr val="464646"/>
          </a:solidFill>
          <a:latin typeface="+mn-lt"/>
          <a:ea typeface="+mn-ea"/>
          <a:cs typeface="Osaka"/>
        </a:defRPr>
      </a:lvl2pPr>
      <a:lvl3pPr marL="857250" indent="-171450" algn="l" rtl="0" eaLnBrk="1" fontAlgn="base" hangingPunct="1">
        <a:spcBef>
          <a:spcPct val="20000"/>
        </a:spcBef>
        <a:spcAft>
          <a:spcPct val="0"/>
        </a:spcAft>
        <a:buClr>
          <a:srgbClr val="B72216"/>
        </a:buClr>
        <a:buChar char="•"/>
        <a:defRPr sz="1500">
          <a:solidFill>
            <a:srgbClr val="464646"/>
          </a:solidFill>
          <a:latin typeface="+mn-lt"/>
          <a:ea typeface="+mn-ea"/>
          <a:cs typeface="Osaka"/>
        </a:defRPr>
      </a:lvl3pPr>
      <a:lvl4pPr marL="1200150" indent="-171450" algn="l" rtl="0" eaLnBrk="1" fontAlgn="base" hangingPunct="1">
        <a:spcBef>
          <a:spcPct val="20000"/>
        </a:spcBef>
        <a:spcAft>
          <a:spcPct val="0"/>
        </a:spcAft>
        <a:buClr>
          <a:srgbClr val="B72216"/>
        </a:buClr>
        <a:buChar char="–"/>
        <a:defRPr sz="1500">
          <a:solidFill>
            <a:srgbClr val="464646"/>
          </a:solidFill>
          <a:latin typeface="+mn-lt"/>
          <a:ea typeface="+mn-ea"/>
          <a:cs typeface="Osaka"/>
        </a:defRPr>
      </a:lvl4pPr>
      <a:lvl5pPr marL="1543050" indent="-171450" algn="l" rtl="0" eaLnBrk="1" fontAlgn="base" hangingPunct="1">
        <a:spcBef>
          <a:spcPct val="20000"/>
        </a:spcBef>
        <a:spcAft>
          <a:spcPct val="0"/>
        </a:spcAft>
        <a:buClr>
          <a:srgbClr val="B72216"/>
        </a:buClr>
        <a:buChar char="»"/>
        <a:defRPr sz="1500">
          <a:solidFill>
            <a:srgbClr val="464646"/>
          </a:solidFill>
          <a:latin typeface="+mn-lt"/>
          <a:ea typeface="+mn-ea"/>
          <a:cs typeface="Osaka"/>
        </a:defRPr>
      </a:lvl5pPr>
      <a:lvl6pPr marL="1885950" indent="-171450" algn="l" rtl="0" eaLnBrk="1" fontAlgn="base" hangingPunct="1">
        <a:spcBef>
          <a:spcPct val="20000"/>
        </a:spcBef>
        <a:spcAft>
          <a:spcPct val="0"/>
        </a:spcAft>
        <a:buClr>
          <a:srgbClr val="B72216"/>
        </a:buClr>
        <a:buChar char="»"/>
        <a:defRPr sz="1500">
          <a:solidFill>
            <a:srgbClr val="464646"/>
          </a:solidFill>
          <a:latin typeface="+mn-lt"/>
          <a:ea typeface="+mn-ea"/>
        </a:defRPr>
      </a:lvl6pPr>
      <a:lvl7pPr marL="2228850" indent="-171450" algn="l" rtl="0" eaLnBrk="1" fontAlgn="base" hangingPunct="1">
        <a:spcBef>
          <a:spcPct val="20000"/>
        </a:spcBef>
        <a:spcAft>
          <a:spcPct val="0"/>
        </a:spcAft>
        <a:buClr>
          <a:srgbClr val="B72216"/>
        </a:buClr>
        <a:buChar char="»"/>
        <a:defRPr sz="1500">
          <a:solidFill>
            <a:srgbClr val="464646"/>
          </a:solidFill>
          <a:latin typeface="+mn-lt"/>
          <a:ea typeface="+mn-ea"/>
        </a:defRPr>
      </a:lvl7pPr>
      <a:lvl8pPr marL="2571750" indent="-171450" algn="l" rtl="0" eaLnBrk="1" fontAlgn="base" hangingPunct="1">
        <a:spcBef>
          <a:spcPct val="20000"/>
        </a:spcBef>
        <a:spcAft>
          <a:spcPct val="0"/>
        </a:spcAft>
        <a:buClr>
          <a:srgbClr val="B72216"/>
        </a:buClr>
        <a:buChar char="»"/>
        <a:defRPr sz="1500">
          <a:solidFill>
            <a:srgbClr val="464646"/>
          </a:solidFill>
          <a:latin typeface="+mn-lt"/>
          <a:ea typeface="+mn-ea"/>
        </a:defRPr>
      </a:lvl8pPr>
      <a:lvl9pPr marL="2914650" indent="-171450" algn="l" rtl="0" eaLnBrk="1" fontAlgn="base" hangingPunct="1">
        <a:spcBef>
          <a:spcPct val="20000"/>
        </a:spcBef>
        <a:spcAft>
          <a:spcPct val="0"/>
        </a:spcAft>
        <a:buClr>
          <a:srgbClr val="B72216"/>
        </a:buClr>
        <a:buChar char="»"/>
        <a:defRPr sz="1500">
          <a:solidFill>
            <a:srgbClr val="464646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4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hyperlink" Target="http://www.glorecords.blm.gov/" TargetMode="External"/><Relationship Id="rId2" Type="http://schemas.openxmlformats.org/officeDocument/2006/relationships/hyperlink" Target="http://www.mngeostate.glo/" TargetMode="External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g"/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g"/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1E2B1A2-2A88-49AA-B206-47D545BC339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Presented by:</a:t>
            </a:r>
          </a:p>
        </p:txBody>
      </p:sp>
      <p:sp>
        <p:nvSpPr>
          <p:cNvPr id="5" name="Content Placeholder 3">
            <a:extLst>
              <a:ext uri="{FF2B5EF4-FFF2-40B4-BE49-F238E27FC236}">
                <a16:creationId xmlns:a16="http://schemas.microsoft.com/office/drawing/2014/main" id="{630A3507-F039-4BBB-A8E9-E090050DFA8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2730937" y="1981200"/>
            <a:ext cx="3935819" cy="4351338"/>
          </a:xfrm>
        </p:spPr>
        <p:txBody>
          <a:bodyPr/>
          <a:lstStyle/>
          <a:p>
            <a:pPr marL="0" indent="0">
              <a:buNone/>
            </a:pPr>
            <a:r>
              <a:rPr lang="en-US" b="1" dirty="0"/>
              <a:t>David J. Meyers </a:t>
            </a:r>
            <a:endParaRPr lang="en-US" dirty="0"/>
          </a:p>
          <a:p>
            <a:pPr marL="0" indent="0">
              <a:buNone/>
            </a:pPr>
            <a:r>
              <a:rPr lang="en-US" dirty="0"/>
              <a:t>Rinke Noonan </a:t>
            </a:r>
          </a:p>
          <a:p>
            <a:pPr marL="0" indent="0">
              <a:buNone/>
            </a:pPr>
            <a:r>
              <a:rPr lang="en-US" dirty="0"/>
              <a:t>St. Cloud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6" name="Content Placeholder 3">
            <a:extLst>
              <a:ext uri="{FF2B5EF4-FFF2-40B4-BE49-F238E27FC236}">
                <a16:creationId xmlns:a16="http://schemas.microsoft.com/office/drawing/2014/main" id="{34F3EC7B-B451-4FC6-A7CD-7214C2B661AA}"/>
              </a:ext>
            </a:extLst>
          </p:cNvPr>
          <p:cNvSpPr txBox="1">
            <a:spLocks/>
          </p:cNvSpPr>
          <p:nvPr/>
        </p:nvSpPr>
        <p:spPr>
          <a:xfrm>
            <a:off x="7544981" y="1981200"/>
            <a:ext cx="3935819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sz="2100" b="1" dirty="0">
                <a:solidFill>
                  <a:schemeClr val="bg2">
                    <a:lumMod val="50000"/>
                  </a:schemeClr>
                </a:solidFill>
              </a:rPr>
              <a:t>Dennis Pederson, LS</a:t>
            </a:r>
            <a:endParaRPr lang="en-US" sz="2100" dirty="0">
              <a:solidFill>
                <a:schemeClr val="bg2">
                  <a:lumMod val="50000"/>
                </a:schemeClr>
              </a:solidFill>
            </a:endParaRPr>
          </a:p>
          <a:p>
            <a:pPr marL="0" indent="0">
              <a:buFont typeface="Arial" panose="020B0604020202020204" pitchFamily="34" charset="0"/>
              <a:buNone/>
            </a:pPr>
            <a:r>
              <a:rPr lang="en-US" sz="2100" dirty="0">
                <a:solidFill>
                  <a:schemeClr val="bg2">
                    <a:lumMod val="50000"/>
                  </a:schemeClr>
                </a:solidFill>
              </a:rPr>
              <a:t>Bogart, Pederson &amp; Associates</a:t>
            </a:r>
          </a:p>
          <a:p>
            <a:pPr marL="0" indent="0">
              <a:buFont typeface="Arial" panose="020B0604020202020204" pitchFamily="34" charset="0"/>
              <a:buNone/>
            </a:pPr>
            <a:r>
              <a:rPr lang="en-US" sz="2100" dirty="0">
                <a:solidFill>
                  <a:schemeClr val="bg2">
                    <a:lumMod val="50000"/>
                  </a:schemeClr>
                </a:solidFill>
              </a:rPr>
              <a:t>Becker, MN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BE12D535-449A-4B08-9FB2-4A5EF9ACE0B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44310" y="3957103"/>
            <a:ext cx="4335359" cy="132833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7CF105C2-176E-43AF-89A4-A82E8A442FC5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45352" y="4382079"/>
            <a:ext cx="4264131" cy="8330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8155752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9D4E46B-1F17-4A15-B5EF-F50346320BBF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br>
              <a:rPr lang="en-US" b="1" dirty="0"/>
            </a:br>
            <a:br>
              <a:rPr lang="en-US" b="1" dirty="0"/>
            </a:br>
            <a:r>
              <a:rPr lang="en-US" sz="3600" b="1" dirty="0"/>
              <a:t>DEALING WITH THE “BAD” METES &amp; BOUNDS</a:t>
            </a:r>
            <a:br>
              <a:rPr lang="en-US" dirty="0"/>
            </a:br>
            <a:br>
              <a:rPr lang="en-US" dirty="0"/>
            </a:b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222B052-724F-4681-850C-C3DDA5E29EA5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sz="2800" b="1" dirty="0"/>
              <a:t>WHY IT IS A PROBLEM AND HOW TO FIX IT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281451448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AEA6E3E3-BD2B-4467-8148-45CF4D67C19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62813" y="462224"/>
            <a:ext cx="9154049" cy="5633776"/>
          </a:xfrm>
        </p:spPr>
        <p:txBody>
          <a:bodyPr/>
          <a:lstStyle/>
          <a:p>
            <a:pPr marL="0" indent="0">
              <a:buNone/>
            </a:pPr>
            <a:r>
              <a:rPr lang="en-US" dirty="0"/>
              <a:t>Some of the illustrations and comments are courtesy of:</a:t>
            </a:r>
          </a:p>
          <a:p>
            <a:pPr marL="0" indent="0">
              <a:buNone/>
            </a:pPr>
            <a:endParaRPr lang="en-US" dirty="0"/>
          </a:p>
          <a:p>
            <a:pPr marL="0" indent="0" algn="ctr">
              <a:buNone/>
            </a:pPr>
            <a:r>
              <a:rPr lang="en-US" sz="4800" b="1" dirty="0" err="1">
                <a:solidFill>
                  <a:srgbClr val="C00000"/>
                </a:solidFill>
              </a:rPr>
              <a:t>Fant</a:t>
            </a:r>
            <a:r>
              <a:rPr lang="en-US" sz="4800" b="1" dirty="0">
                <a:solidFill>
                  <a:srgbClr val="C00000"/>
                </a:solidFill>
              </a:rPr>
              <a:t>, Freeman &amp; </a:t>
            </a:r>
            <a:r>
              <a:rPr lang="en-US" sz="4800" b="1" dirty="0" err="1">
                <a:solidFill>
                  <a:srgbClr val="C00000"/>
                </a:solidFill>
              </a:rPr>
              <a:t>Madson</a:t>
            </a:r>
            <a:endParaRPr lang="en-US" sz="4800" b="1" dirty="0">
              <a:solidFill>
                <a:srgbClr val="C00000"/>
              </a:solidFill>
            </a:endParaRPr>
          </a:p>
          <a:p>
            <a:pPr marL="0" indent="0" algn="ctr">
              <a:buNone/>
            </a:pPr>
            <a:r>
              <a:rPr lang="en-US" sz="4800" b="1" dirty="0">
                <a:solidFill>
                  <a:srgbClr val="C00000"/>
                </a:solidFill>
              </a:rPr>
              <a:t>On </a:t>
            </a:r>
          </a:p>
          <a:p>
            <a:pPr marL="0" indent="0" algn="ctr">
              <a:buNone/>
            </a:pPr>
            <a:r>
              <a:rPr lang="en-US" sz="4800" b="1" dirty="0">
                <a:solidFill>
                  <a:srgbClr val="C00000"/>
                </a:solidFill>
              </a:rPr>
              <a:t>Writing Land Descriptions</a:t>
            </a:r>
          </a:p>
          <a:p>
            <a:pPr marL="0" indent="0" algn="ctr">
              <a:buNone/>
            </a:pPr>
            <a:endParaRPr lang="en-US" dirty="0"/>
          </a:p>
          <a:p>
            <a:pPr marL="0" indent="0" algn="ctr">
              <a:buNone/>
            </a:pPr>
            <a:r>
              <a:rPr lang="en-US" dirty="0"/>
              <a:t>A publication of the Minnesota Society of Professional Surveyors</a:t>
            </a:r>
          </a:p>
          <a:p>
            <a:pPr marL="0" indent="0" algn="ctr">
              <a:buNone/>
            </a:pPr>
            <a:r>
              <a:rPr lang="en-US" dirty="0"/>
              <a:t>2011</a:t>
            </a:r>
          </a:p>
        </p:txBody>
      </p:sp>
    </p:spTree>
    <p:extLst>
      <p:ext uri="{BB962C8B-B14F-4D97-AF65-F5344CB8AC3E}">
        <p14:creationId xmlns:p14="http://schemas.microsoft.com/office/powerpoint/2010/main" val="347553029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946400" y="633046"/>
            <a:ext cx="8534400" cy="5462954"/>
          </a:xfrm>
        </p:spPr>
        <p:txBody>
          <a:bodyPr/>
          <a:lstStyle/>
          <a:p>
            <a:pPr marL="571500" lvl="0" indent="-571500">
              <a:buFont typeface="+mj-lt"/>
              <a:buAutoNum type="romanUcPeriod"/>
            </a:pPr>
            <a:r>
              <a:rPr lang="en-US" sz="6600" b="1" dirty="0"/>
              <a:t>Two types of surveys</a:t>
            </a:r>
            <a:endParaRPr lang="en-US" sz="6600" dirty="0"/>
          </a:p>
          <a:p>
            <a:pPr marL="1028700" lvl="1" indent="-571500">
              <a:buFont typeface="+mj-lt"/>
              <a:buAutoNum type="alphaUcPeriod"/>
            </a:pPr>
            <a:r>
              <a:rPr lang="en-US" sz="6600" dirty="0"/>
              <a:t> Original</a:t>
            </a:r>
            <a:r>
              <a:rPr lang="en-US" sz="6600" b="1" dirty="0"/>
              <a:t>	</a:t>
            </a:r>
            <a:endParaRPr lang="en-US" sz="6600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4671431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936352" y="785445"/>
            <a:ext cx="8534400" cy="5344049"/>
          </a:xfrm>
        </p:spPr>
        <p:txBody>
          <a:bodyPr/>
          <a:lstStyle/>
          <a:p>
            <a:pPr marL="1071563" lvl="1" indent="-457200">
              <a:buFont typeface="+mj-lt"/>
              <a:buAutoNum type="arabicPeriod"/>
            </a:pPr>
            <a:r>
              <a:rPr lang="en-US" sz="4300" dirty="0"/>
              <a:t>Creates the boundary.</a:t>
            </a:r>
          </a:p>
          <a:p>
            <a:pPr marL="1071563" lvl="1" indent="-457200">
              <a:buFont typeface="+mj-lt"/>
              <a:buAutoNum type="arabicPeriod"/>
            </a:pPr>
            <a:r>
              <a:rPr lang="en-US" sz="4300" dirty="0"/>
              <a:t>Perpetuates the boundary using monuments.</a:t>
            </a:r>
          </a:p>
          <a:p>
            <a:pPr marL="1071563" lvl="1" indent="-457200">
              <a:buFont typeface="+mj-lt"/>
              <a:buAutoNum type="arabicPeriod"/>
            </a:pPr>
            <a:r>
              <a:rPr lang="en-US" sz="4300" dirty="0"/>
              <a:t>Original monuments have no error.  </a:t>
            </a:r>
            <a:r>
              <a:rPr lang="en-US" sz="4300" i="1" dirty="0"/>
              <a:t>See</a:t>
            </a:r>
            <a:r>
              <a:rPr lang="en-US" sz="4300" dirty="0"/>
              <a:t>: Minnesota Title Standards, Guidelines for Legal Descriptions No. 2.1 and 3.1</a:t>
            </a:r>
            <a:r>
              <a:rPr lang="en-US" dirty="0"/>
              <a:t>.</a:t>
            </a: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6710178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96159" y="473947"/>
            <a:ext cx="8534400" cy="5605306"/>
          </a:xfrm>
        </p:spPr>
        <p:txBody>
          <a:bodyPr/>
          <a:lstStyle/>
          <a:p>
            <a:pPr marL="457200" lvl="1" indent="0">
              <a:buNone/>
            </a:pPr>
            <a:r>
              <a:rPr lang="en-US" sz="4400" dirty="0"/>
              <a:t>B.	  Creates the boundary.</a:t>
            </a:r>
          </a:p>
          <a:p>
            <a:pPr marL="1371600" lvl="2" indent="-457200">
              <a:buFont typeface="+mj-lt"/>
              <a:buAutoNum type="arabicPeriod"/>
            </a:pPr>
            <a:r>
              <a:rPr lang="en-US" sz="3600" dirty="0"/>
              <a:t>Follow in the footsteps of original surveyor. </a:t>
            </a:r>
          </a:p>
          <a:p>
            <a:pPr marL="1371600" lvl="2" indent="-457200">
              <a:buFont typeface="+mj-lt"/>
              <a:buAutoNum type="arabicPeriod"/>
            </a:pPr>
            <a:r>
              <a:rPr lang="en-US" sz="3600" dirty="0"/>
              <a:t>The definition of a legally sufficient real property description is one that can be located on the ground by a surveyor.  </a:t>
            </a:r>
            <a:r>
              <a:rPr lang="en-US" sz="3600" i="1" dirty="0"/>
              <a:t>See</a:t>
            </a:r>
            <a:r>
              <a:rPr lang="en-US" sz="3600" dirty="0"/>
              <a:t>: Minnesota Title Standards, Guidelines for Legal Descriptions No. 1.1</a:t>
            </a:r>
          </a:p>
          <a:p>
            <a:pPr marL="914400" lvl="2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3534479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62812" y="371789"/>
            <a:ext cx="9053566" cy="5757706"/>
          </a:xfrm>
        </p:spPr>
        <p:txBody>
          <a:bodyPr/>
          <a:lstStyle/>
          <a:p>
            <a:pPr marL="1028700" indent="-1028700">
              <a:buFont typeface="+mj-lt"/>
              <a:buAutoNum type="romanUcPeriod" startAt="2"/>
            </a:pPr>
            <a:r>
              <a:rPr lang="en-US" sz="5400" b="1" dirty="0"/>
              <a:t>Types of Metes &amp; Bounds Descriptions – Basics</a:t>
            </a:r>
          </a:p>
          <a:p>
            <a:pPr marL="0" indent="0">
              <a:buNone/>
            </a:pPr>
            <a:endParaRPr lang="en-US" sz="5400" dirty="0"/>
          </a:p>
          <a:p>
            <a:pPr marL="914400" lvl="1" indent="-457200">
              <a:buFont typeface="+mj-lt"/>
              <a:buAutoNum type="alphaUcPeriod"/>
            </a:pPr>
            <a:r>
              <a:rPr lang="en-US" sz="4400" dirty="0"/>
              <a:t>Elements of Metes &amp; Bounds Walkaround Description</a:t>
            </a:r>
          </a:p>
          <a:p>
            <a:pPr marL="914400" lvl="2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2489629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82909" y="341644"/>
            <a:ext cx="9063613" cy="5838092"/>
          </a:xfrm>
        </p:spPr>
        <p:txBody>
          <a:bodyPr/>
          <a:lstStyle/>
          <a:p>
            <a:pPr marL="1371600" lvl="2" indent="-457200">
              <a:buFont typeface="+mj-lt"/>
              <a:buAutoNum type="arabicPeriod"/>
            </a:pPr>
            <a:r>
              <a:rPr lang="en-US" sz="3600" dirty="0"/>
              <a:t>Caption (or heading) (where is it) – The greater tract containing the parcel to be described.</a:t>
            </a:r>
          </a:p>
          <a:p>
            <a:pPr marL="1371600" lvl="2" indent="-457200">
              <a:buFont typeface="+mj-lt"/>
              <a:buAutoNum type="arabicPeriod"/>
            </a:pPr>
            <a:r>
              <a:rPr lang="en-US" sz="3600" dirty="0"/>
              <a:t>Examples:</a:t>
            </a:r>
          </a:p>
          <a:p>
            <a:pPr marL="2171700" lvl="4" indent="-342900">
              <a:buFont typeface="+mj-lt"/>
              <a:buAutoNum type="alphaLcPeriod"/>
            </a:pPr>
            <a:r>
              <a:rPr lang="en-US" sz="3600" dirty="0"/>
              <a:t>The Northwest Quarter of the Southeast Quarter of Section 16, Township 35, Range 30 </a:t>
            </a:r>
          </a:p>
          <a:p>
            <a:pPr marL="2171700" lvl="4" indent="-342900">
              <a:buFont typeface="+mj-lt"/>
              <a:buAutoNum type="alphaLcPeriod"/>
            </a:pPr>
            <a:r>
              <a:rPr lang="en-US" sz="3600" dirty="0"/>
              <a:t>Lot 1, Block 1, Pearl Place, Pembina County, Minnesota</a:t>
            </a: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951182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62812" y="311500"/>
            <a:ext cx="8690987" cy="5865464"/>
          </a:xfrm>
        </p:spPr>
        <p:txBody>
          <a:bodyPr>
            <a:normAutofit/>
          </a:bodyPr>
          <a:lstStyle/>
          <a:p>
            <a:pPr marL="457200" lvl="1" indent="0">
              <a:buNone/>
            </a:pPr>
            <a:r>
              <a:rPr lang="en-US" sz="6000" dirty="0"/>
              <a:t>B.	  Body of description – The surveyor’s “set of instructions”</a:t>
            </a:r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91973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82910" y="311499"/>
            <a:ext cx="9043516" cy="5865464"/>
          </a:xfrm>
        </p:spPr>
        <p:txBody>
          <a:bodyPr>
            <a:normAutofit fontScale="92500" lnSpcReduction="10000"/>
          </a:bodyPr>
          <a:lstStyle/>
          <a:p>
            <a:pPr marL="457200" lvl="1" indent="0">
              <a:buNone/>
            </a:pPr>
            <a:endParaRPr lang="en-US" sz="4400" dirty="0"/>
          </a:p>
          <a:p>
            <a:pPr marL="1371600" lvl="2" indent="-457200">
              <a:buFont typeface="+mj-lt"/>
              <a:buAutoNum type="arabicPeriod"/>
            </a:pPr>
            <a:r>
              <a:rPr lang="en-US" sz="4400" dirty="0"/>
              <a:t>Point of commencement</a:t>
            </a:r>
          </a:p>
          <a:p>
            <a:pPr marL="2571750" lvl="4" indent="-742950">
              <a:buFont typeface="+mj-lt"/>
              <a:buAutoNum type="alphaLcPeriod"/>
            </a:pPr>
            <a:r>
              <a:rPr lang="en-US" sz="4400" dirty="0"/>
              <a:t>Example: Commencing at the Northeast Corner of the Northwest Quarter of the Southeast Quarter of Section 16, Township 35, Range 30, Sherburne County, Minnesota.</a:t>
            </a:r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6347988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92958" y="291402"/>
            <a:ext cx="9033468" cy="5888334"/>
          </a:xfrm>
        </p:spPr>
        <p:txBody>
          <a:bodyPr>
            <a:normAutofit fontScale="92500" lnSpcReduction="10000"/>
          </a:bodyPr>
          <a:lstStyle/>
          <a:p>
            <a:pPr marL="457200" lvl="1" indent="0">
              <a:buNone/>
            </a:pPr>
            <a:endParaRPr lang="en-US" sz="4400" dirty="0"/>
          </a:p>
          <a:p>
            <a:pPr marL="914400" lvl="2" indent="0">
              <a:buNone/>
            </a:pPr>
            <a:r>
              <a:rPr lang="en-US" sz="6000" dirty="0"/>
              <a:t>2.	Point of Beginning</a:t>
            </a:r>
          </a:p>
          <a:p>
            <a:pPr marL="2571750" lvl="4" indent="-742950">
              <a:buFont typeface="+mj-lt"/>
              <a:buAutoNum type="alphaLcPeriod"/>
            </a:pPr>
            <a:r>
              <a:rPr lang="en-US" sz="4400" dirty="0"/>
              <a:t>Example: Thence along the North line of said Northwest Quarter of the Southeast Quarter 660 feet to the actual Point of Beginning of the land to be described.</a:t>
            </a:r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7975980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52764" y="331596"/>
            <a:ext cx="9093759" cy="5845367"/>
          </a:xfrm>
        </p:spPr>
        <p:txBody>
          <a:bodyPr>
            <a:normAutofit/>
          </a:bodyPr>
          <a:lstStyle/>
          <a:p>
            <a:pPr marL="457200" lvl="1" indent="0">
              <a:buNone/>
            </a:pPr>
            <a:endParaRPr lang="en-US" sz="4400" dirty="0"/>
          </a:p>
          <a:p>
            <a:pPr marL="1371600" lvl="3" indent="0">
              <a:buNone/>
            </a:pPr>
            <a:r>
              <a:rPr lang="en-US" sz="6000" dirty="0"/>
              <a:t>3.	Basis of Bearing</a:t>
            </a:r>
          </a:p>
          <a:p>
            <a:pPr marL="2171700" lvl="4" indent="-342900">
              <a:buFont typeface="+mj-lt"/>
              <a:buAutoNum type="alphaLcPeriod"/>
            </a:pPr>
            <a:r>
              <a:rPr lang="en-US" sz="4400" dirty="0"/>
              <a:t>Example: On an assumed bearing of 89° 16’ 42” along said line.</a:t>
            </a:r>
          </a:p>
          <a:p>
            <a:pPr marL="914400" lvl="2" indent="0">
              <a:buNone/>
            </a:pPr>
            <a:endParaRPr lang="en-US" sz="40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9396120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522136" y="291402"/>
            <a:ext cx="8831664" cy="5885561"/>
          </a:xfrm>
        </p:spPr>
        <p:txBody>
          <a:bodyPr>
            <a:normAutofit/>
          </a:bodyPr>
          <a:lstStyle/>
          <a:p>
            <a:pPr marL="428625" indent="0">
              <a:buNone/>
            </a:pPr>
            <a:r>
              <a:rPr lang="en-US" sz="6600" dirty="0"/>
              <a:t>4.	Qualifying Clause – May modify or take something away</a:t>
            </a:r>
          </a:p>
          <a:p>
            <a:pPr marL="2171700" lvl="4" indent="-342900">
              <a:buFont typeface="+mj-lt"/>
              <a:buAutoNum type="alphaLcPeriod"/>
            </a:pPr>
            <a:r>
              <a:rPr lang="en-US" sz="4400" dirty="0"/>
              <a:t>Example: Except the south 330 feet thereof.</a:t>
            </a:r>
          </a:p>
          <a:p>
            <a:pPr marL="914400" lvl="2" indent="0">
              <a:buNone/>
            </a:pPr>
            <a:endParaRPr lang="en-US" sz="40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2902012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72862" y="401934"/>
            <a:ext cx="8680938" cy="5775029"/>
          </a:xfrm>
        </p:spPr>
        <p:txBody>
          <a:bodyPr>
            <a:normAutofit fontScale="92500" lnSpcReduction="10000"/>
          </a:bodyPr>
          <a:lstStyle/>
          <a:p>
            <a:pPr marL="457200" lvl="1" indent="0">
              <a:buNone/>
            </a:pPr>
            <a:endParaRPr lang="en-US" sz="4400" dirty="0"/>
          </a:p>
          <a:p>
            <a:pPr marL="542925" indent="0">
              <a:buNone/>
            </a:pPr>
            <a:r>
              <a:rPr lang="en-US" sz="5000" dirty="0"/>
              <a:t>b.	Sometimes a qualifying clause is meaningless.</a:t>
            </a:r>
          </a:p>
          <a:p>
            <a:pPr marL="2114550" lvl="2" indent="-857250">
              <a:buFont typeface="+mj-lt"/>
              <a:buAutoNum type="romanLcPeriod"/>
            </a:pPr>
            <a:r>
              <a:rPr lang="en-US" sz="3200" dirty="0"/>
              <a:t>“Commencing at the NW corner of said Section 25; thence South 30 rods to the intersection of a road leading from the county road at or near </a:t>
            </a:r>
            <a:r>
              <a:rPr lang="en-US" sz="3200" b="1" dirty="0"/>
              <a:t>Charles Magnuson’s place in Sunrise City…</a:t>
            </a:r>
            <a:r>
              <a:rPr lang="en-US" sz="3200" dirty="0"/>
              <a:t>”  </a:t>
            </a:r>
            <a:r>
              <a:rPr lang="en-US" sz="3200" i="1" dirty="0"/>
              <a:t>See</a:t>
            </a:r>
            <a:r>
              <a:rPr lang="en-US" sz="3200" dirty="0"/>
              <a:t>: </a:t>
            </a:r>
            <a:r>
              <a:rPr lang="en-US" sz="3200" i="1" dirty="0"/>
              <a:t>Mattson Ridge LLC v. Clear Rock Title, LLP</a:t>
            </a:r>
            <a:r>
              <a:rPr lang="en-US" sz="3200" dirty="0"/>
              <a:t>, 824 NW2d 622 (Minn. 2012).	</a:t>
            </a:r>
            <a:r>
              <a:rPr lang="en-US" sz="4400" dirty="0"/>
              <a:t>	</a:t>
            </a:r>
          </a:p>
          <a:p>
            <a:pPr marL="914400" lvl="2" indent="0">
              <a:buNone/>
            </a:pPr>
            <a:endParaRPr lang="en-US" sz="44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41208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592474" y="301451"/>
            <a:ext cx="9023421" cy="5875512"/>
          </a:xfrm>
        </p:spPr>
        <p:txBody>
          <a:bodyPr>
            <a:normAutofit/>
          </a:bodyPr>
          <a:lstStyle/>
          <a:p>
            <a:pPr marL="428625" indent="0">
              <a:buNone/>
            </a:pPr>
            <a:r>
              <a:rPr lang="en-US" sz="6600" dirty="0"/>
              <a:t>5.	Augmenting Clause</a:t>
            </a:r>
          </a:p>
          <a:p>
            <a:pPr marL="2171700" lvl="4" indent="-342900">
              <a:buFont typeface="+mj-lt"/>
              <a:buAutoNum type="alphaLcPeriod"/>
            </a:pPr>
            <a:r>
              <a:rPr lang="en-US" sz="4400" dirty="0"/>
              <a:t>Example: Together with an easement over…</a:t>
            </a:r>
          </a:p>
          <a:p>
            <a:pPr marL="2171700" lvl="4" indent="-342900">
              <a:buFont typeface="+mj-lt"/>
              <a:buAutoNum type="alphaLcPeriod"/>
            </a:pPr>
            <a:r>
              <a:rPr lang="en-US" sz="4400" dirty="0"/>
              <a:t>Example: Subject to an easement over…</a:t>
            </a:r>
          </a:p>
          <a:p>
            <a:pPr marL="914400" lvl="2" indent="0">
              <a:buNone/>
            </a:pPr>
            <a:endParaRPr lang="en-US" sz="40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4073572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32667" y="311499"/>
            <a:ext cx="9113855" cy="5838092"/>
          </a:xfrm>
        </p:spPr>
        <p:txBody>
          <a:bodyPr>
            <a:normAutofit fontScale="92500" lnSpcReduction="10000"/>
          </a:bodyPr>
          <a:lstStyle/>
          <a:p>
            <a:pPr marL="1028700" indent="-1028700">
              <a:buFont typeface="+mj-lt"/>
              <a:buAutoNum type="romanUcPeriod" startAt="3"/>
            </a:pPr>
            <a:r>
              <a:rPr lang="en-US" sz="5400" b="1" dirty="0"/>
              <a:t>Types of Metes &amp; Bounds Descriptions</a:t>
            </a:r>
          </a:p>
          <a:p>
            <a:pPr marL="0" indent="0">
              <a:buNone/>
            </a:pPr>
            <a:endParaRPr lang="en-US" dirty="0"/>
          </a:p>
          <a:p>
            <a:pPr marL="914400" lvl="1" indent="-457200">
              <a:buFont typeface="+mj-lt"/>
              <a:buAutoNum type="alphaUcPeriod"/>
            </a:pPr>
            <a:r>
              <a:rPr lang="en-US" sz="4400" dirty="0"/>
              <a:t>Bounds (or “Bounded by”)</a:t>
            </a:r>
          </a:p>
          <a:p>
            <a:pPr marL="1657350" lvl="2" indent="-742950">
              <a:buFont typeface="+mj-lt"/>
              <a:buAutoNum type="arabicPeriod"/>
            </a:pPr>
            <a:r>
              <a:rPr lang="en-US" sz="4000" dirty="0"/>
              <a:t>Example: That part of the Northwest Quarter lying southerly of the North 330 feet thereof, lying westerly of the centerline of County Road No. 2 and lying easterly of the meander river</a:t>
            </a:r>
          </a:p>
          <a:p>
            <a:pPr marL="914400" lvl="2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4452329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23102" y="311500"/>
            <a:ext cx="8630697" cy="5865464"/>
          </a:xfrm>
        </p:spPr>
        <p:txBody>
          <a:bodyPr>
            <a:normAutofit/>
          </a:bodyPr>
          <a:lstStyle/>
          <a:p>
            <a:pPr marL="1600200" lvl="1" indent="-1143000">
              <a:buAutoNum type="alphaUcPeriod" startAt="2"/>
            </a:pPr>
            <a:r>
              <a:rPr lang="en-US" sz="6000" dirty="0"/>
              <a:t>Division line description</a:t>
            </a:r>
          </a:p>
          <a:p>
            <a:pPr marL="2514600" lvl="3" indent="-1143000">
              <a:buFont typeface="+mj-lt"/>
              <a:buAutoNum type="arabicPeriod"/>
            </a:pPr>
            <a:r>
              <a:rPr lang="en-US" sz="4400" dirty="0"/>
              <a:t>Never assume that a platted lot is set to true North/South or East/West.</a:t>
            </a:r>
          </a:p>
          <a:p>
            <a:pPr marL="1371600" lvl="3" indent="0">
              <a:buNone/>
            </a:pPr>
            <a:endParaRPr lang="en-US" sz="5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4807537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BC9BFDD0-A728-4FF9-96BF-6A1B3AB04807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969" t="1991" r="2273" b="22339"/>
          <a:stretch/>
        </p:blipFill>
        <p:spPr>
          <a:xfrm>
            <a:off x="3678865" y="499730"/>
            <a:ext cx="6592186" cy="5688759"/>
          </a:xfrm>
        </p:spPr>
      </p:pic>
    </p:spTree>
    <p:extLst>
      <p:ext uri="{BB962C8B-B14F-4D97-AF65-F5344CB8AC3E}">
        <p14:creationId xmlns:p14="http://schemas.microsoft.com/office/powerpoint/2010/main" val="3001456053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82910" y="301452"/>
            <a:ext cx="8670890" cy="5875512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3"/>
            </a:pPr>
            <a:r>
              <a:rPr lang="en-US" sz="6000" dirty="0"/>
              <a:t>Linear description</a:t>
            </a:r>
          </a:p>
          <a:p>
            <a:pPr marL="2514600" lvl="3" indent="-1143000">
              <a:buFont typeface="+mj-lt"/>
              <a:buAutoNum type="arabicPeriod"/>
            </a:pPr>
            <a:r>
              <a:rPr lang="en-US" sz="4400" dirty="0"/>
              <a:t>East 1,000 feet </a:t>
            </a:r>
            <a:r>
              <a:rPr lang="en-US" sz="4400" b="1" dirty="0"/>
              <a:t>of</a:t>
            </a:r>
            <a:r>
              <a:rPr lang="en-US" sz="4400" dirty="0"/>
              <a:t>…</a:t>
            </a:r>
          </a:p>
          <a:p>
            <a:pPr marL="2514600" lvl="3" indent="-1143000">
              <a:buFont typeface="+mj-lt"/>
              <a:buAutoNum type="arabicPeriod"/>
            </a:pPr>
            <a:r>
              <a:rPr lang="en-US" sz="4400" dirty="0"/>
              <a:t>As measured at right angles…</a:t>
            </a:r>
          </a:p>
          <a:p>
            <a:pPr marL="2514600" lvl="3" indent="-1143000">
              <a:buFont typeface="+mj-lt"/>
              <a:buAutoNum type="arabicPeriod"/>
            </a:pPr>
            <a:r>
              <a:rPr lang="en-US" sz="4400" dirty="0"/>
              <a:t>As measured along the ___ and ____ sides thereof.</a:t>
            </a:r>
          </a:p>
          <a:p>
            <a:pPr marL="1371600" lvl="3" indent="0">
              <a:buNone/>
            </a:pPr>
            <a:endParaRPr lang="en-US" sz="4400" dirty="0"/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59157727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443C2337-79FA-4219-A415-1ADD87AD7DDC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763" t="1304" r="1730" b="5136"/>
          <a:stretch/>
        </p:blipFill>
        <p:spPr>
          <a:xfrm>
            <a:off x="4518837" y="446567"/>
            <a:ext cx="5305646" cy="5682176"/>
          </a:xfrm>
        </p:spPr>
      </p:pic>
    </p:spTree>
    <p:extLst>
      <p:ext uri="{BB962C8B-B14F-4D97-AF65-F5344CB8AC3E}">
        <p14:creationId xmlns:p14="http://schemas.microsoft.com/office/powerpoint/2010/main" val="443022756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342C7F7A-973F-416D-900E-6B9EAA2CCFAD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481"/>
          <a:stretch/>
        </p:blipFill>
        <p:spPr>
          <a:xfrm>
            <a:off x="2533287" y="1775637"/>
            <a:ext cx="9176680" cy="2147778"/>
          </a:xfrm>
        </p:spPr>
      </p:pic>
    </p:spTree>
    <p:extLst>
      <p:ext uri="{BB962C8B-B14F-4D97-AF65-F5344CB8AC3E}">
        <p14:creationId xmlns:p14="http://schemas.microsoft.com/office/powerpoint/2010/main" val="1693793025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93442" y="321548"/>
            <a:ext cx="8560358" cy="5855416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4"/>
            </a:pPr>
            <a:r>
              <a:rPr lang="en-US" sz="6000" dirty="0"/>
              <a:t>Proportionate “</a:t>
            </a:r>
            <a:r>
              <a:rPr lang="en-US" sz="6000" b="1" dirty="0"/>
              <a:t>of</a:t>
            </a:r>
            <a:r>
              <a:rPr lang="en-US" sz="6000" dirty="0"/>
              <a:t>” Description</a:t>
            </a:r>
          </a:p>
          <a:p>
            <a:pPr marL="2514600" lvl="3" indent="-1143000">
              <a:buFont typeface="+mj-lt"/>
              <a:buAutoNum type="arabicPeriod"/>
            </a:pPr>
            <a:r>
              <a:rPr lang="en-US" sz="4400" dirty="0"/>
              <a:t>East one-third </a:t>
            </a:r>
            <a:r>
              <a:rPr lang="en-US" sz="4400" b="1" dirty="0"/>
              <a:t>of</a:t>
            </a:r>
            <a:r>
              <a:rPr lang="en-US" sz="4400" dirty="0"/>
              <a:t>…</a:t>
            </a:r>
          </a:p>
          <a:p>
            <a:pPr marL="2514600" lvl="3" indent="-1143000">
              <a:buFont typeface="+mj-lt"/>
              <a:buAutoNum type="arabicPeriod"/>
            </a:pPr>
            <a:r>
              <a:rPr lang="en-US" sz="4400" dirty="0"/>
              <a:t>East one-third by area…</a:t>
            </a:r>
          </a:p>
          <a:p>
            <a:pPr marL="1371600" lvl="3" indent="0">
              <a:buNone/>
            </a:pPr>
            <a:endParaRPr lang="en-US" sz="4400" dirty="0"/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07465487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230D9F62-6AE7-42F4-B226-768EBE08A0A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761" t="21216" r="698" b="1905"/>
          <a:stretch/>
        </p:blipFill>
        <p:spPr>
          <a:xfrm>
            <a:off x="2916865" y="425303"/>
            <a:ext cx="6674096" cy="5784625"/>
          </a:xfrm>
        </p:spPr>
      </p:pic>
    </p:spTree>
    <p:extLst>
      <p:ext uri="{BB962C8B-B14F-4D97-AF65-F5344CB8AC3E}">
        <p14:creationId xmlns:p14="http://schemas.microsoft.com/office/powerpoint/2010/main" val="2982917814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83392" y="1648046"/>
            <a:ext cx="8570407" cy="4528917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5"/>
            </a:pPr>
            <a:r>
              <a:rPr lang="en-US" sz="6000" dirty="0"/>
              <a:t>Area Description</a:t>
            </a:r>
          </a:p>
          <a:p>
            <a:pPr marL="2514600" lvl="3" indent="-1143000">
              <a:buFont typeface="+mj-lt"/>
              <a:buAutoNum type="arabicPeriod"/>
            </a:pPr>
            <a:r>
              <a:rPr lang="en-US" sz="4400" dirty="0"/>
              <a:t>Northerly 10.00 acres </a:t>
            </a:r>
            <a:r>
              <a:rPr lang="en-US" sz="4400" b="1" dirty="0"/>
              <a:t>of</a:t>
            </a:r>
            <a:r>
              <a:rPr lang="en-US" sz="4400" dirty="0"/>
              <a:t>…</a:t>
            </a:r>
          </a:p>
          <a:p>
            <a:pPr marL="1371600" lvl="3" indent="0">
              <a:buNone/>
            </a:pPr>
            <a:endParaRPr lang="en-US" sz="4400" dirty="0"/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45077107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CBD41416-C58A-4495-83CF-AE58ECC4E001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747" t="5278" r="2743"/>
          <a:stretch/>
        </p:blipFill>
        <p:spPr>
          <a:xfrm>
            <a:off x="3326218" y="411659"/>
            <a:ext cx="5730949" cy="6034681"/>
          </a:xfrm>
        </p:spPr>
      </p:pic>
    </p:spTree>
    <p:extLst>
      <p:ext uri="{BB962C8B-B14F-4D97-AF65-F5344CB8AC3E}">
        <p14:creationId xmlns:p14="http://schemas.microsoft.com/office/powerpoint/2010/main" val="3055086983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63296" y="1690577"/>
            <a:ext cx="8590503" cy="4486386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6"/>
            </a:pPr>
            <a:r>
              <a:rPr lang="en-US" sz="6000" dirty="0"/>
              <a:t>Strip Description</a:t>
            </a:r>
          </a:p>
          <a:p>
            <a:pPr marL="1600200" lvl="1" indent="-1143000">
              <a:buFont typeface="+mj-lt"/>
              <a:buAutoNum type="alphaUcPeriod" startAt="6"/>
            </a:pPr>
            <a:r>
              <a:rPr lang="en-US" sz="6000" dirty="0"/>
              <a:t>Curve Recitals</a:t>
            </a:r>
          </a:p>
          <a:p>
            <a:pPr marL="1371600" lvl="3" indent="0">
              <a:buNone/>
            </a:pPr>
            <a:endParaRPr lang="en-US" sz="4400" dirty="0"/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36040759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03006" y="1924493"/>
            <a:ext cx="8650793" cy="4252470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8"/>
            </a:pPr>
            <a:r>
              <a:rPr lang="en-US" sz="6000" dirty="0"/>
              <a:t>Azimuth </a:t>
            </a:r>
            <a:r>
              <a:rPr lang="en-US" sz="3600" dirty="0"/>
              <a:t>- Direction Angles</a:t>
            </a:r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46467325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F4C339C4-ADCB-4965-BB42-4258000242F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69" t="1678" r="3760" b="20161"/>
          <a:stretch/>
        </p:blipFill>
        <p:spPr>
          <a:xfrm>
            <a:off x="3553831" y="425301"/>
            <a:ext cx="5356253" cy="6015044"/>
          </a:xfrm>
        </p:spPr>
      </p:pic>
    </p:spTree>
    <p:extLst>
      <p:ext uri="{BB962C8B-B14F-4D97-AF65-F5344CB8AC3E}">
        <p14:creationId xmlns:p14="http://schemas.microsoft.com/office/powerpoint/2010/main" val="242017116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73344" y="391887"/>
            <a:ext cx="8882744" cy="5615508"/>
          </a:xfrm>
        </p:spPr>
        <p:txBody>
          <a:bodyPr>
            <a:normAutofit/>
          </a:bodyPr>
          <a:lstStyle/>
          <a:p>
            <a:pPr marL="1028700" indent="-1028700">
              <a:buFont typeface="+mj-lt"/>
              <a:buAutoNum type="romanUcPeriod" startAt="4"/>
            </a:pPr>
            <a:r>
              <a:rPr lang="en-US" sz="5400" b="1" dirty="0"/>
              <a:t>Public Land Survey System</a:t>
            </a:r>
          </a:p>
          <a:p>
            <a:pPr marL="0" indent="0">
              <a:buNone/>
            </a:pPr>
            <a:endParaRPr lang="en-US" dirty="0"/>
          </a:p>
          <a:p>
            <a:pPr marL="914400" lvl="1" indent="-457200">
              <a:buFont typeface="+mj-lt"/>
              <a:buAutoNum type="alphaUcPeriod"/>
            </a:pPr>
            <a:r>
              <a:rPr lang="en-US" sz="4800" dirty="0"/>
              <a:t>See </a:t>
            </a:r>
            <a:r>
              <a:rPr lang="en-US" sz="4800" dirty="0">
                <a:hlinkClick r:id="rId2"/>
              </a:rPr>
              <a:t>www.mngeostate.glo</a:t>
            </a:r>
            <a:r>
              <a:rPr lang="en-US" sz="4800" dirty="0"/>
              <a:t> OR </a:t>
            </a:r>
            <a:r>
              <a:rPr lang="en-US" sz="4800" dirty="0">
                <a:hlinkClick r:id="rId3"/>
              </a:rPr>
              <a:t>www.glorecords.blm.gov</a:t>
            </a:r>
            <a:r>
              <a:rPr lang="en-US" sz="4800" dirty="0"/>
              <a:t> </a:t>
            </a:r>
          </a:p>
          <a:p>
            <a:pPr marL="914400" lvl="2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09520661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1362FD9B-5DF6-4331-A3F1-E5A1B601240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67" t="2387" r="3410" b="3380"/>
          <a:stretch/>
        </p:blipFill>
        <p:spPr>
          <a:xfrm>
            <a:off x="2838892" y="318977"/>
            <a:ext cx="7517220" cy="5909691"/>
          </a:xfrm>
        </p:spPr>
      </p:pic>
    </p:spTree>
    <p:extLst>
      <p:ext uri="{BB962C8B-B14F-4D97-AF65-F5344CB8AC3E}">
        <p14:creationId xmlns:p14="http://schemas.microsoft.com/office/powerpoint/2010/main" val="1830082101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62812" y="321548"/>
            <a:ext cx="8690987" cy="5855416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2"/>
            </a:pPr>
            <a:r>
              <a:rPr lang="en-US" sz="6000" dirty="0"/>
              <a:t>Eight Corners in a section.</a:t>
            </a:r>
          </a:p>
          <a:p>
            <a:pPr marL="2057400" lvl="2" indent="-1143000">
              <a:buFont typeface="+mj-lt"/>
              <a:buAutoNum type="arabicPeriod"/>
            </a:pPr>
            <a:r>
              <a:rPr lang="en-US" sz="5600" dirty="0"/>
              <a:t>Subdivided into Quarters, Quarter-Quarters…</a:t>
            </a:r>
          </a:p>
          <a:p>
            <a:pPr marL="2057400" lvl="2" indent="-1143000">
              <a:buFont typeface="+mj-lt"/>
              <a:buAutoNum type="arabicPeriod"/>
            </a:pPr>
            <a:endParaRPr lang="en-US" sz="4000" dirty="0"/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64133892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8153400" y="6172200"/>
            <a:ext cx="2057400" cy="381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81400" y="-533400"/>
            <a:ext cx="6705600" cy="457200"/>
          </a:xfrm>
        </p:spPr>
        <p:txBody>
          <a:bodyPr/>
          <a:lstStyle/>
          <a:p>
            <a:pPr marL="0" indent="0">
              <a:buNone/>
            </a:pPr>
            <a:br>
              <a:rPr lang="en-US" b="1" dirty="0">
                <a:solidFill>
                  <a:srgbClr val="CA000B"/>
                </a:solidFill>
              </a:rPr>
            </a:br>
            <a:endParaRPr lang="en-US" b="1" dirty="0">
              <a:solidFill>
                <a:srgbClr val="CA000B"/>
              </a:solidFill>
            </a:endParaRPr>
          </a:p>
          <a:p>
            <a:r>
              <a:rPr lang="en-US" sz="2400" dirty="0"/>
              <a:t>Eight Government corners were set on each section. The center of section was calculated.</a:t>
            </a:r>
            <a:br>
              <a:rPr lang="en-US" dirty="0"/>
            </a:br>
            <a:br>
              <a:rPr lang="en-US" dirty="0"/>
            </a:b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677" t="13225" r="12068" b="14073"/>
          <a:stretch/>
        </p:blipFill>
        <p:spPr>
          <a:xfrm>
            <a:off x="3923414" y="1180214"/>
            <a:ext cx="5762846" cy="5372986"/>
          </a:xfrm>
          <a:prstGeom prst="rect">
            <a:avLst/>
          </a:prstGeom>
        </p:spPr>
      </p:pic>
      <p:sp>
        <p:nvSpPr>
          <p:cNvPr id="7" name="Rectangle 6"/>
          <p:cNvSpPr/>
          <p:nvPr/>
        </p:nvSpPr>
        <p:spPr>
          <a:xfrm>
            <a:off x="9182100" y="6362700"/>
            <a:ext cx="318296" cy="1905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038063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37" t="4778" r="5514" b="3522"/>
          <a:stretch/>
        </p:blipFill>
        <p:spPr>
          <a:xfrm>
            <a:off x="3810000" y="304800"/>
            <a:ext cx="4267200" cy="6324601"/>
          </a:xfrm>
        </p:spPr>
      </p:pic>
    </p:spTree>
    <p:extLst>
      <p:ext uri="{BB962C8B-B14F-4D97-AF65-F5344CB8AC3E}">
        <p14:creationId xmlns:p14="http://schemas.microsoft.com/office/powerpoint/2010/main" val="124398394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881423" y="1403498"/>
            <a:ext cx="8623005" cy="4593264"/>
          </a:xfrm>
        </p:spPr>
        <p:txBody>
          <a:bodyPr/>
          <a:lstStyle/>
          <a:p>
            <a:r>
              <a:rPr lang="en-US" sz="3600" dirty="0"/>
              <a:t>The problem today is locating the original Government corners.</a:t>
            </a:r>
            <a:br>
              <a:rPr lang="en-US" sz="3600" dirty="0"/>
            </a:br>
            <a:endParaRPr lang="en-US" sz="3600" dirty="0"/>
          </a:p>
          <a:p>
            <a:r>
              <a:rPr lang="en-US" sz="3600" dirty="0"/>
              <a:t>The cardinal rule is that the section corners are where they were placed by the government surveyor.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7405962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83392" y="1073888"/>
            <a:ext cx="9029380" cy="5166138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3"/>
            </a:pPr>
            <a:r>
              <a:rPr lang="en-US" sz="6000" dirty="0"/>
              <a:t>Divisions of Aliquot Parts</a:t>
            </a:r>
          </a:p>
          <a:p>
            <a:pPr marL="2514600" lvl="3" indent="-1143000">
              <a:buFont typeface="+mj-lt"/>
              <a:buAutoNum type="arabicPeriod"/>
            </a:pPr>
            <a:r>
              <a:rPr lang="en-US" sz="4400" dirty="0"/>
              <a:t>Example: all in the Northwest Quarter of the Northwest Quarter;</a:t>
            </a:r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25635880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83392" y="1244008"/>
            <a:ext cx="9029380" cy="4996017"/>
          </a:xfrm>
        </p:spPr>
        <p:txBody>
          <a:bodyPr>
            <a:normAutofit/>
          </a:bodyPr>
          <a:lstStyle/>
          <a:p>
            <a:pPr marL="1685925" indent="-1143000">
              <a:buFont typeface="+mj-lt"/>
              <a:buAutoNum type="arabicPeriod" startAt="2"/>
            </a:pPr>
            <a:r>
              <a:rPr lang="en-US" sz="5000" dirty="0"/>
              <a:t>The East 80 acres ≠ the East 1320 feet ≠ East Half</a:t>
            </a:r>
          </a:p>
          <a:p>
            <a:pPr marL="3429000" lvl="5" indent="-1143000">
              <a:buFont typeface="+mj-lt"/>
              <a:buAutoNum type="alphaLcPeriod"/>
            </a:pPr>
            <a:r>
              <a:rPr lang="en-US" sz="4400" dirty="0"/>
              <a:t>Never mix these descriptions</a:t>
            </a:r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15130312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33152" y="1573619"/>
            <a:ext cx="8620648" cy="4603344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4"/>
            </a:pPr>
            <a:r>
              <a:rPr lang="en-US" sz="6000" dirty="0"/>
              <a:t>Aliquot Parts: All parts comprise the whole section.</a:t>
            </a:r>
            <a:endParaRPr lang="en-US" sz="4400" dirty="0"/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18906859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B58966CE-BB69-4815-A12E-9553604573DC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148" r="15047" b="13138"/>
          <a:stretch/>
        </p:blipFill>
        <p:spPr>
          <a:xfrm>
            <a:off x="3411278" y="367677"/>
            <a:ext cx="5752215" cy="6122646"/>
          </a:xfrm>
        </p:spPr>
      </p:pic>
    </p:spTree>
    <p:extLst>
      <p:ext uri="{BB962C8B-B14F-4D97-AF65-F5344CB8AC3E}">
        <p14:creationId xmlns:p14="http://schemas.microsoft.com/office/powerpoint/2010/main" val="2070069235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33634" y="271305"/>
            <a:ext cx="8520165" cy="5905658"/>
          </a:xfrm>
        </p:spPr>
        <p:txBody>
          <a:bodyPr>
            <a:normAutofit/>
          </a:bodyPr>
          <a:lstStyle/>
          <a:p>
            <a:pPr marL="457200" lvl="1" indent="0">
              <a:buNone/>
            </a:pPr>
            <a:endParaRPr lang="en-US" sz="4400" dirty="0"/>
          </a:p>
          <a:p>
            <a:pPr marL="1371600" lvl="2" indent="-457200">
              <a:buFont typeface="+mj-lt"/>
              <a:buAutoNum type="arabicPeriod"/>
            </a:pPr>
            <a:r>
              <a:rPr lang="en-US" sz="4800" dirty="0"/>
              <a:t>The Northwest Quarter of the Northeast Quarter</a:t>
            </a:r>
          </a:p>
          <a:p>
            <a:pPr marL="1371600" lvl="2" indent="-457200">
              <a:buFont typeface="+mj-lt"/>
              <a:buAutoNum type="arabicPeriod"/>
            </a:pPr>
            <a:r>
              <a:rPr lang="en-US" sz="4800" dirty="0"/>
              <a:t>The East 1000 feet</a:t>
            </a:r>
          </a:p>
          <a:p>
            <a:pPr marL="1371600" lvl="2" indent="-457200">
              <a:buFont typeface="+mj-lt"/>
              <a:buAutoNum type="arabicPeriod"/>
            </a:pPr>
            <a:r>
              <a:rPr lang="en-US" sz="4800" dirty="0"/>
              <a:t>The South 1200 feet of the West 1200</a:t>
            </a:r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40799128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63296" y="281354"/>
            <a:ext cx="8590503" cy="5895609"/>
          </a:xfrm>
        </p:spPr>
        <p:txBody>
          <a:bodyPr>
            <a:normAutofit fontScale="92500"/>
          </a:bodyPr>
          <a:lstStyle/>
          <a:p>
            <a:pPr marL="457200" lvl="1" indent="0">
              <a:buNone/>
            </a:pPr>
            <a:endParaRPr lang="en-US" sz="4400" dirty="0"/>
          </a:p>
          <a:p>
            <a:pPr marL="1828800" lvl="2" indent="-914400">
              <a:buFont typeface="+mj-lt"/>
              <a:buAutoNum type="arabicPeriod" startAt="4"/>
            </a:pPr>
            <a:r>
              <a:rPr lang="en-US" sz="4400" dirty="0"/>
              <a:t>NOTE: Rules governing the subdivision of sections have no application to the subdivision of land in a municipal plat of land.  </a:t>
            </a:r>
            <a:r>
              <a:rPr lang="en-US" sz="4400" i="1" dirty="0"/>
              <a:t>See:</a:t>
            </a:r>
            <a:r>
              <a:rPr lang="en-US" sz="4400" dirty="0"/>
              <a:t>  Minn. Stat. Chap. 505; </a:t>
            </a:r>
            <a:r>
              <a:rPr lang="en-US" sz="4400" i="1" dirty="0" err="1"/>
              <a:t>Lavis</a:t>
            </a:r>
            <a:r>
              <a:rPr lang="en-US" sz="4400" i="1" dirty="0"/>
              <a:t> v. Wilcox</a:t>
            </a:r>
            <a:r>
              <a:rPr lang="en-US" sz="4400" dirty="0"/>
              <a:t>, 116 Minn. 187, 133 NW 563 (1911)</a:t>
            </a:r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85904217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92958" y="2179673"/>
            <a:ext cx="8735270" cy="3827721"/>
          </a:xfrm>
        </p:spPr>
        <p:txBody>
          <a:bodyPr>
            <a:normAutofit/>
          </a:bodyPr>
          <a:lstStyle/>
          <a:p>
            <a:pPr marL="1028700" indent="-1028700">
              <a:buFont typeface="+mj-lt"/>
              <a:buAutoNum type="romanUcPeriod" startAt="5"/>
            </a:pPr>
            <a:r>
              <a:rPr lang="en-US" sz="5400" b="1" dirty="0"/>
              <a:t>Government Lots</a:t>
            </a:r>
          </a:p>
          <a:p>
            <a:pPr marL="0" indent="0">
              <a:buNone/>
            </a:pPr>
            <a:endParaRPr lang="en-US" dirty="0"/>
          </a:p>
          <a:p>
            <a:pPr marL="914400" lvl="2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16463989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A637ED13-3E0F-48EA-A5CC-B66EF10403E6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3956" t="7272" r="6963" b="54615"/>
          <a:stretch/>
        </p:blipFill>
        <p:spPr>
          <a:xfrm>
            <a:off x="3278371" y="276446"/>
            <a:ext cx="5897527" cy="5926580"/>
          </a:xfrm>
        </p:spPr>
      </p:pic>
    </p:spTree>
    <p:extLst>
      <p:ext uri="{BB962C8B-B14F-4D97-AF65-F5344CB8AC3E}">
        <p14:creationId xmlns:p14="http://schemas.microsoft.com/office/powerpoint/2010/main" val="3469354927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82910" y="502418"/>
            <a:ext cx="8983226" cy="5674545"/>
          </a:xfrm>
        </p:spPr>
        <p:txBody>
          <a:bodyPr>
            <a:normAutofit fontScale="85000" lnSpcReduction="20000"/>
          </a:bodyPr>
          <a:lstStyle/>
          <a:p>
            <a:pPr marL="1600200" lvl="1" indent="-1143000">
              <a:buFont typeface="+mj-lt"/>
              <a:buAutoNum type="alphaUcPeriod"/>
            </a:pPr>
            <a:r>
              <a:rPr lang="en-US" sz="6000" dirty="0"/>
              <a:t>West and north Tier of Township in Minnesota in both the 4</a:t>
            </a:r>
            <a:r>
              <a:rPr lang="en-US" sz="6000" baseline="30000" dirty="0"/>
              <a:t>th</a:t>
            </a:r>
            <a:r>
              <a:rPr lang="en-US" sz="6000" dirty="0"/>
              <a:t> Principal Meridian (generally East of the Mississippi) or 5</a:t>
            </a:r>
            <a:r>
              <a:rPr lang="en-US" sz="6000" baseline="30000" dirty="0"/>
              <a:t>th</a:t>
            </a:r>
            <a:r>
              <a:rPr lang="en-US" sz="6000" dirty="0"/>
              <a:t> Principal Meridian (generally West of the Mississippi).</a:t>
            </a:r>
            <a:endParaRPr lang="en-US" sz="5600" dirty="0"/>
          </a:p>
          <a:p>
            <a:pPr marL="2057400" lvl="2" indent="-1143000">
              <a:buFont typeface="+mj-lt"/>
              <a:buAutoNum type="arabicPeriod"/>
            </a:pPr>
            <a:endParaRPr lang="en-US" sz="4000" dirty="0"/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26219798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63296" y="808074"/>
            <a:ext cx="8590503" cy="5368889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2"/>
            </a:pPr>
            <a:r>
              <a:rPr lang="en-US" sz="5400" dirty="0"/>
              <a:t>Lakes and Rivers  </a:t>
            </a:r>
            <a:r>
              <a:rPr lang="en-US" sz="5400" i="1" dirty="0"/>
              <a:t>See</a:t>
            </a:r>
            <a:r>
              <a:rPr lang="en-US" sz="5400" dirty="0"/>
              <a:t>: Minnesota Title Standards, Guidelines for Legal Descriptions No. 9</a:t>
            </a:r>
            <a:endParaRPr lang="en-US" sz="4000" dirty="0"/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13432927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63296" y="2020186"/>
            <a:ext cx="8590503" cy="4156777"/>
          </a:xfrm>
        </p:spPr>
        <p:txBody>
          <a:bodyPr>
            <a:normAutofit/>
          </a:bodyPr>
          <a:lstStyle/>
          <a:p>
            <a:pPr marL="2057400" lvl="2" indent="-1143000">
              <a:buFont typeface="+mj-lt"/>
              <a:buAutoNum type="arabicPeriod"/>
            </a:pPr>
            <a:r>
              <a:rPr lang="en-US" sz="5000" dirty="0"/>
              <a:t>Meandered</a:t>
            </a:r>
          </a:p>
          <a:p>
            <a:pPr marL="2057400" lvl="2" indent="-1143000">
              <a:buFont typeface="+mj-lt"/>
              <a:buAutoNum type="arabicPeriod"/>
            </a:pPr>
            <a:r>
              <a:rPr lang="en-US" sz="5000" dirty="0"/>
              <a:t>Non-meandered</a:t>
            </a:r>
          </a:p>
          <a:p>
            <a:pPr marL="2057400" lvl="2" indent="-1143000">
              <a:buFont typeface="+mj-lt"/>
              <a:buAutoNum type="arabicPeriod"/>
            </a:pPr>
            <a:endParaRPr lang="en-US" sz="4000" dirty="0"/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49123075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02522" y="2137143"/>
            <a:ext cx="8825705" cy="3870251"/>
          </a:xfrm>
        </p:spPr>
        <p:txBody>
          <a:bodyPr>
            <a:normAutofit/>
          </a:bodyPr>
          <a:lstStyle/>
          <a:p>
            <a:pPr marL="1028700" indent="-1028700">
              <a:buFont typeface="+mj-lt"/>
              <a:buAutoNum type="romanUcPeriod" startAt="6"/>
            </a:pPr>
            <a:r>
              <a:rPr lang="en-US" sz="5400" b="1" dirty="0"/>
              <a:t>Problem Descriptions</a:t>
            </a:r>
          </a:p>
          <a:p>
            <a:pPr marL="0" indent="0">
              <a:buNone/>
            </a:pPr>
            <a:endParaRPr lang="en-US" dirty="0"/>
          </a:p>
          <a:p>
            <a:pPr marL="914400" lvl="2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9861684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03006" y="1903228"/>
            <a:ext cx="8650793" cy="4273736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/>
            </a:pPr>
            <a:r>
              <a:rPr lang="en-US" sz="6000" dirty="0"/>
              <a:t>The East 22 acres of a government lot</a:t>
            </a:r>
            <a:endParaRPr lang="en-US" sz="5600" dirty="0"/>
          </a:p>
          <a:p>
            <a:pPr marL="2057400" lvl="2" indent="-1143000">
              <a:buFont typeface="+mj-lt"/>
              <a:buAutoNum type="arabicPeriod"/>
            </a:pPr>
            <a:endParaRPr lang="en-US" sz="4000" dirty="0"/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21553453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F272C110-0CFB-48B5-8451-C3B06BFFFD33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033" t="9981"/>
          <a:stretch/>
        </p:blipFill>
        <p:spPr>
          <a:xfrm>
            <a:off x="3576762" y="258772"/>
            <a:ext cx="5557189" cy="6340456"/>
          </a:xfrm>
        </p:spPr>
      </p:pic>
    </p:spTree>
    <p:extLst>
      <p:ext uri="{BB962C8B-B14F-4D97-AF65-F5344CB8AC3E}">
        <p14:creationId xmlns:p14="http://schemas.microsoft.com/office/powerpoint/2010/main" val="674790906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63296" y="1148316"/>
            <a:ext cx="8590503" cy="5028648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2"/>
            </a:pPr>
            <a:r>
              <a:rPr lang="en-US" sz="6000" dirty="0"/>
              <a:t>The point of commencement or point of beginning is on a lakeshore.</a:t>
            </a:r>
            <a:endParaRPr lang="en-US" sz="4000" dirty="0"/>
          </a:p>
          <a:p>
            <a:pPr marL="2114550" lvl="3" indent="-742950">
              <a:buFont typeface="+mj-lt"/>
              <a:buAutoNum type="alphaUcPeriod" startAt="2"/>
            </a:pPr>
            <a:endParaRPr lang="en-US" sz="4400" dirty="0"/>
          </a:p>
          <a:p>
            <a:pPr marL="1657350" lvl="2" indent="-742950">
              <a:buFont typeface="+mj-lt"/>
              <a:buAutoNum type="alphaUcPeriod" startAt="2"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17963475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93442" y="1956391"/>
            <a:ext cx="8560358" cy="4220572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3"/>
            </a:pPr>
            <a:r>
              <a:rPr lang="en-US" sz="6000" dirty="0"/>
              <a:t>The North or South Half of a platted lot.</a:t>
            </a:r>
            <a:endParaRPr lang="en-US" sz="4000" dirty="0"/>
          </a:p>
          <a:p>
            <a:pPr marL="2114550" lvl="3" indent="-742950">
              <a:buFont typeface="+mj-lt"/>
              <a:buAutoNum type="alphaUcPeriod" startAt="2"/>
            </a:pPr>
            <a:endParaRPr lang="en-US" sz="4400" dirty="0"/>
          </a:p>
          <a:p>
            <a:pPr marL="1657350" lvl="2" indent="-742950">
              <a:buFont typeface="+mj-lt"/>
              <a:buAutoNum type="alphaUcPeriod" startAt="2"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61006350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10D82774-2AB2-4802-967C-7C16C2ACFCAD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769" r="8818" b="31042"/>
          <a:stretch/>
        </p:blipFill>
        <p:spPr>
          <a:xfrm>
            <a:off x="3540643" y="330200"/>
            <a:ext cx="6741042" cy="5755194"/>
          </a:xfrm>
        </p:spPr>
      </p:pic>
    </p:spTree>
    <p:extLst>
      <p:ext uri="{BB962C8B-B14F-4D97-AF65-F5344CB8AC3E}">
        <p14:creationId xmlns:p14="http://schemas.microsoft.com/office/powerpoint/2010/main" val="793608616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13538" y="1733106"/>
            <a:ext cx="8540262" cy="4443857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4"/>
            </a:pPr>
            <a:r>
              <a:rPr lang="en-US" sz="6000" dirty="0"/>
              <a:t>A cardinal direction, such as: South.</a:t>
            </a:r>
            <a:endParaRPr lang="en-US" sz="4000" dirty="0"/>
          </a:p>
          <a:p>
            <a:pPr marL="2114550" lvl="3" indent="-742950">
              <a:buFont typeface="+mj-lt"/>
              <a:buAutoNum type="alphaUcPeriod" startAt="2"/>
            </a:pPr>
            <a:endParaRPr lang="en-US" sz="4400" dirty="0"/>
          </a:p>
          <a:p>
            <a:pPr marL="1657350" lvl="2" indent="-742950">
              <a:buFont typeface="+mj-lt"/>
              <a:buAutoNum type="alphaUcPeriod" startAt="2"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67706787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A8E678E8-77A7-470E-A8B3-167FD1A9ADE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249" t="1286" r="2074" b="19571"/>
          <a:stretch/>
        </p:blipFill>
        <p:spPr>
          <a:xfrm>
            <a:off x="3274828" y="223283"/>
            <a:ext cx="7113181" cy="5911225"/>
          </a:xfrm>
        </p:spPr>
      </p:pic>
    </p:spTree>
    <p:extLst>
      <p:ext uri="{BB962C8B-B14F-4D97-AF65-F5344CB8AC3E}">
        <p14:creationId xmlns:p14="http://schemas.microsoft.com/office/powerpoint/2010/main" val="4162905029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17DDB45E-C805-452E-A0FB-EE5858E9E762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69" r="6532" b="5639"/>
          <a:stretch/>
        </p:blipFill>
        <p:spPr>
          <a:xfrm rot="5400000">
            <a:off x="3990583" y="-702913"/>
            <a:ext cx="5811473" cy="7876520"/>
          </a:xfrm>
        </p:spPr>
      </p:pic>
    </p:spTree>
    <p:extLst>
      <p:ext uri="{BB962C8B-B14F-4D97-AF65-F5344CB8AC3E}">
        <p14:creationId xmlns:p14="http://schemas.microsoft.com/office/powerpoint/2010/main" val="2574830652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C72A207D-0F64-4668-B21E-5CCCC067C4F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34" r="5693" b="4095"/>
          <a:stretch/>
        </p:blipFill>
        <p:spPr>
          <a:xfrm rot="5400000">
            <a:off x="4062630" y="-629769"/>
            <a:ext cx="5750234" cy="7836196"/>
          </a:xfrm>
        </p:spPr>
      </p:pic>
    </p:spTree>
    <p:extLst>
      <p:ext uri="{BB962C8B-B14F-4D97-AF65-F5344CB8AC3E}">
        <p14:creationId xmlns:p14="http://schemas.microsoft.com/office/powerpoint/2010/main" val="3017603493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D47A8985-A47D-4FA9-BDA8-5FB16EBD53F6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559" r="21442" b="10745"/>
          <a:stretch/>
        </p:blipFill>
        <p:spPr>
          <a:xfrm rot="5400000">
            <a:off x="4176866" y="-837032"/>
            <a:ext cx="5669073" cy="8189908"/>
          </a:xfrm>
        </p:spPr>
      </p:pic>
    </p:spTree>
    <p:extLst>
      <p:ext uri="{BB962C8B-B14F-4D97-AF65-F5344CB8AC3E}">
        <p14:creationId xmlns:p14="http://schemas.microsoft.com/office/powerpoint/2010/main" val="370742027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53248" y="1956390"/>
            <a:ext cx="8600552" cy="4220573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5"/>
            </a:pPr>
            <a:r>
              <a:rPr lang="en-US" sz="6000" dirty="0"/>
              <a:t>Area descriptions.</a:t>
            </a:r>
            <a:endParaRPr lang="en-US" sz="4000" dirty="0"/>
          </a:p>
          <a:p>
            <a:pPr marL="2114550" lvl="3" indent="-742950">
              <a:buFont typeface="+mj-lt"/>
              <a:buAutoNum type="alphaUcPeriod" startAt="2"/>
            </a:pPr>
            <a:endParaRPr lang="en-US" sz="4400" dirty="0"/>
          </a:p>
          <a:p>
            <a:pPr marL="1657350" lvl="2" indent="-742950">
              <a:buFont typeface="+mj-lt"/>
              <a:buAutoNum type="alphaUcPeriod" startAt="2"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18452519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92957" y="1488558"/>
            <a:ext cx="9113855" cy="4688406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6"/>
            </a:pPr>
            <a:r>
              <a:rPr lang="en-US" sz="6000" dirty="0"/>
              <a:t>Gaps and Overlaps.</a:t>
            </a:r>
          </a:p>
          <a:p>
            <a:pPr marL="2057400" lvl="2" indent="-1143000">
              <a:buFont typeface="+mj-lt"/>
              <a:buAutoNum type="arabicPeriod"/>
            </a:pPr>
            <a:r>
              <a:rPr lang="en-US" sz="3600" dirty="0"/>
              <a:t>With adjoining descriptions</a:t>
            </a:r>
          </a:p>
          <a:p>
            <a:pPr marL="2057400" lvl="2" indent="-1143000">
              <a:buFont typeface="+mj-lt"/>
              <a:buAutoNum type="arabicPeriod"/>
            </a:pPr>
            <a:r>
              <a:rPr lang="en-US" sz="3600" dirty="0"/>
              <a:t>With occupation lines of long standing</a:t>
            </a:r>
          </a:p>
          <a:p>
            <a:pPr marL="2114550" lvl="3" indent="-742950">
              <a:buFont typeface="+mj-lt"/>
              <a:buAutoNum type="alphaUcPeriod" startAt="2"/>
            </a:pPr>
            <a:endParaRPr lang="en-US" sz="4400" dirty="0"/>
          </a:p>
          <a:p>
            <a:pPr marL="1657350" lvl="2" indent="-742950">
              <a:buFont typeface="+mj-lt"/>
              <a:buAutoNum type="arabicPeriod"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29555320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92958" y="341644"/>
            <a:ext cx="8660842" cy="5835319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7"/>
            </a:pPr>
            <a:r>
              <a:rPr lang="en-US" sz="6000" dirty="0"/>
              <a:t>Roads as boundary </a:t>
            </a:r>
            <a:r>
              <a:rPr lang="en-US" sz="6000" i="1" dirty="0"/>
              <a:t>See:</a:t>
            </a:r>
            <a:r>
              <a:rPr lang="en-US" sz="6000" dirty="0"/>
              <a:t> Minnesota Title Standards, Guidelines for Legal Descriptions No. 11</a:t>
            </a:r>
            <a:endParaRPr lang="en-US" sz="4000" dirty="0"/>
          </a:p>
          <a:p>
            <a:pPr marL="2114550" lvl="3" indent="-742950">
              <a:buFont typeface="+mj-lt"/>
              <a:buAutoNum type="alphaUcPeriod" startAt="2"/>
            </a:pPr>
            <a:endParaRPr lang="en-US" sz="4400" dirty="0"/>
          </a:p>
          <a:p>
            <a:pPr marL="1657350" lvl="2" indent="-742950">
              <a:buFont typeface="+mj-lt"/>
              <a:buAutoNum type="alphaUcPeriod" startAt="2"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41778963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23102" y="401935"/>
            <a:ext cx="8932986" cy="5797898"/>
          </a:xfrm>
        </p:spPr>
        <p:txBody>
          <a:bodyPr>
            <a:normAutofit fontScale="92500" lnSpcReduction="10000"/>
          </a:bodyPr>
          <a:lstStyle/>
          <a:p>
            <a:pPr marL="1028700" indent="-1028700">
              <a:buFont typeface="+mj-lt"/>
              <a:buAutoNum type="romanUcPeriod" startAt="7"/>
            </a:pPr>
            <a:r>
              <a:rPr lang="en-US" sz="4800" b="1" dirty="0"/>
              <a:t>Elements of a “Bad” Description:</a:t>
            </a:r>
          </a:p>
          <a:p>
            <a:pPr marL="1485900" lvl="1" indent="-1028700">
              <a:buFont typeface="+mj-lt"/>
              <a:buAutoNum type="alphaUcPeriod"/>
            </a:pPr>
            <a:r>
              <a:rPr lang="en-US" sz="4400" b="1" dirty="0"/>
              <a:t>Ambiguity</a:t>
            </a:r>
          </a:p>
          <a:p>
            <a:pPr marL="1485900" lvl="1" indent="-1028700">
              <a:buFont typeface="+mj-lt"/>
              <a:buAutoNum type="alphaUcPeriod"/>
            </a:pPr>
            <a:r>
              <a:rPr lang="en-US" sz="4400" b="1" dirty="0"/>
              <a:t>Patent – Defective on its face</a:t>
            </a:r>
          </a:p>
          <a:p>
            <a:pPr marL="1485900" lvl="1" indent="-1028700">
              <a:buFont typeface="+mj-lt"/>
              <a:buAutoNum type="alphaUcPeriod"/>
            </a:pPr>
            <a:r>
              <a:rPr lang="en-US" sz="4400" b="1" dirty="0"/>
              <a:t>Latent – Defect discovered in the field</a:t>
            </a:r>
          </a:p>
          <a:p>
            <a:pPr marL="1485900" lvl="1" indent="-1028700">
              <a:buFont typeface="+mj-lt"/>
              <a:buAutoNum type="alphaUcPeriod"/>
            </a:pPr>
            <a:r>
              <a:rPr lang="en-US" sz="4400" b="1" dirty="0"/>
              <a:t>Time Factors</a:t>
            </a:r>
          </a:p>
          <a:p>
            <a:pPr marL="1943100" lvl="2" indent="-1028700">
              <a:buFont typeface="+mj-lt"/>
              <a:buAutoNum type="arabicPeriod"/>
            </a:pPr>
            <a:r>
              <a:rPr lang="en-US" sz="4000" b="1" dirty="0"/>
              <a:t>“Old” descriptions not fitting “new” conditions</a:t>
            </a:r>
          </a:p>
          <a:p>
            <a:pPr marL="0" indent="0">
              <a:buNone/>
            </a:pPr>
            <a:endParaRPr lang="en-US" dirty="0"/>
          </a:p>
          <a:p>
            <a:pPr marL="914400" lvl="2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54470651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23102" y="401935"/>
            <a:ext cx="8932986" cy="5797898"/>
          </a:xfrm>
        </p:spPr>
        <p:txBody>
          <a:bodyPr>
            <a:normAutofit/>
          </a:bodyPr>
          <a:lstStyle/>
          <a:p>
            <a:pPr marL="1485900" lvl="1" indent="-1028700">
              <a:buFont typeface="+mj-lt"/>
              <a:buAutoNum type="alphaUcPeriod"/>
            </a:pPr>
            <a:r>
              <a:rPr lang="en-US" sz="4400" b="1" dirty="0"/>
              <a:t>Occupation/lines of possession not consistent with description</a:t>
            </a:r>
          </a:p>
          <a:p>
            <a:pPr marL="1485900" lvl="1" indent="-1028700">
              <a:buFont typeface="+mj-lt"/>
              <a:buAutoNum type="alphaUcPeriod"/>
            </a:pPr>
            <a:r>
              <a:rPr lang="en-US" sz="4400" b="1" dirty="0"/>
              <a:t>Effect of MTA – 40-year Rule – Minn. Stat. §541.051</a:t>
            </a:r>
          </a:p>
          <a:p>
            <a:pPr marL="1485900" lvl="1" indent="-1028700">
              <a:buFont typeface="+mj-lt"/>
              <a:buAutoNum type="alphaUcPeriod"/>
            </a:pPr>
            <a:r>
              <a:rPr lang="en-US" sz="4400" b="1" dirty="0"/>
              <a:t>Retracement issues with historic deeds</a:t>
            </a:r>
          </a:p>
          <a:p>
            <a:pPr marL="0" indent="0">
              <a:buNone/>
            </a:pPr>
            <a:endParaRPr lang="en-US" dirty="0"/>
          </a:p>
          <a:p>
            <a:pPr marL="914400" lvl="2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06633940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964264" y="1977656"/>
            <a:ext cx="8463964" cy="4029738"/>
          </a:xfrm>
        </p:spPr>
        <p:txBody>
          <a:bodyPr>
            <a:normAutofit/>
          </a:bodyPr>
          <a:lstStyle/>
          <a:p>
            <a:pPr marL="1028700" indent="-1028700">
              <a:buFont typeface="+mj-lt"/>
              <a:buAutoNum type="romanUcPeriod" startAt="8"/>
            </a:pPr>
            <a:r>
              <a:rPr lang="en-US" sz="6000" b="1" dirty="0"/>
              <a:t>  Fixes</a:t>
            </a:r>
          </a:p>
          <a:p>
            <a:pPr marL="457200" lvl="1" indent="0">
              <a:buNone/>
            </a:pPr>
            <a:endParaRPr lang="en-US" sz="5000" b="1" dirty="0"/>
          </a:p>
          <a:p>
            <a:pPr marL="0" indent="0">
              <a:buNone/>
            </a:pPr>
            <a:endParaRPr lang="en-US" dirty="0"/>
          </a:p>
          <a:p>
            <a:pPr marL="914400" lvl="2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08287871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83392" y="512466"/>
            <a:ext cx="8570407" cy="5664497"/>
          </a:xfrm>
        </p:spPr>
        <p:txBody>
          <a:bodyPr>
            <a:normAutofit fontScale="92500" lnSpcReduction="10000"/>
          </a:bodyPr>
          <a:lstStyle/>
          <a:p>
            <a:pPr marL="1600200" lvl="1" indent="-1143000">
              <a:buFont typeface="+mj-lt"/>
              <a:buAutoNum type="alphaUcPeriod"/>
            </a:pPr>
            <a:r>
              <a:rPr lang="en-US" sz="5400" dirty="0"/>
              <a:t>What doesn’t work.</a:t>
            </a:r>
          </a:p>
          <a:p>
            <a:pPr marL="2057400" lvl="2" indent="-1143000">
              <a:buFont typeface="+mj-lt"/>
              <a:buAutoNum type="arabicPeriod"/>
            </a:pPr>
            <a:r>
              <a:rPr lang="en-US" sz="4800" dirty="0"/>
              <a:t>Boundary Agreement  </a:t>
            </a:r>
            <a:r>
              <a:rPr lang="en-US" sz="4800" i="1" dirty="0"/>
              <a:t>See: </a:t>
            </a:r>
            <a:r>
              <a:rPr lang="en-US" sz="4800" i="1" dirty="0" err="1"/>
              <a:t>Slindee</a:t>
            </a:r>
            <a:r>
              <a:rPr lang="en-US" sz="4800" i="1" dirty="0"/>
              <a:t> v. Fritch Investment, LLC</a:t>
            </a:r>
            <a:r>
              <a:rPr lang="en-US" sz="4800" dirty="0"/>
              <a:t>, 760 NW2d 903 (Minn. App. 2009).</a:t>
            </a:r>
          </a:p>
          <a:p>
            <a:pPr marL="2057400" lvl="2" indent="-1143000">
              <a:buFont typeface="+mj-lt"/>
              <a:buAutoNum type="arabicPeriod"/>
            </a:pPr>
            <a:r>
              <a:rPr lang="en-US" sz="4800" dirty="0"/>
              <a:t>Lawyer drafting a legal description</a:t>
            </a:r>
          </a:p>
          <a:p>
            <a:pPr marL="2057400" lvl="2" indent="-1143000">
              <a:buFont typeface="+mj-lt"/>
              <a:buAutoNum type="arabicPeriod"/>
            </a:pPr>
            <a:endParaRPr lang="en-US" sz="4000" dirty="0"/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25249931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53732" y="1467293"/>
            <a:ext cx="8500068" cy="4709670"/>
          </a:xfrm>
        </p:spPr>
        <p:txBody>
          <a:bodyPr>
            <a:normAutofit/>
          </a:bodyPr>
          <a:lstStyle/>
          <a:p>
            <a:pPr marL="1600200" lvl="1" indent="-1143000">
              <a:buFont typeface="+mj-lt"/>
              <a:buAutoNum type="alphaUcPeriod" startAt="2"/>
            </a:pPr>
            <a:r>
              <a:rPr lang="en-US" sz="5400" dirty="0"/>
              <a:t>What may work.</a:t>
            </a:r>
          </a:p>
          <a:p>
            <a:pPr marL="2057400" lvl="2" indent="-1143000">
              <a:buFont typeface="+mj-lt"/>
              <a:buAutoNum type="arabicPeriod"/>
            </a:pPr>
            <a:r>
              <a:rPr lang="en-US" sz="4800" dirty="0"/>
              <a:t>Deed exchange – IF a survey is also recorded</a:t>
            </a:r>
          </a:p>
          <a:p>
            <a:pPr marL="914400" lvl="2" indent="0">
              <a:buNone/>
            </a:pPr>
            <a:endParaRPr lang="en-US" sz="4000" dirty="0"/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57942495"/>
      </p:ext>
    </p:extLst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03490" y="371789"/>
            <a:ext cx="8550310" cy="5805174"/>
          </a:xfrm>
        </p:spPr>
        <p:txBody>
          <a:bodyPr>
            <a:normAutofit/>
          </a:bodyPr>
          <a:lstStyle/>
          <a:p>
            <a:pPr marL="457200" lvl="1" indent="0">
              <a:buNone/>
            </a:pPr>
            <a:endParaRPr lang="en-US" sz="4400" dirty="0"/>
          </a:p>
          <a:p>
            <a:pPr marL="1828800" lvl="2" indent="-914400">
              <a:buFont typeface="+mj-lt"/>
              <a:buAutoNum type="arabicPeriod" startAt="2"/>
            </a:pPr>
            <a:r>
              <a:rPr lang="en-US" sz="4800" dirty="0"/>
              <a:t>Quiet Title action – IF a survey is also recorded</a:t>
            </a:r>
          </a:p>
          <a:p>
            <a:pPr marL="2286000" lvl="3" indent="-914400">
              <a:buFont typeface="+mj-lt"/>
              <a:buAutoNum type="alphaLcPeriod"/>
            </a:pPr>
            <a:r>
              <a:rPr lang="en-US" sz="4600" dirty="0"/>
              <a:t>Note: Auditor must enter the Judgment in the transfer records.  Minn. Stat. §559.23</a:t>
            </a:r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07452611"/>
      </p:ext>
    </p:extLst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43200" y="331596"/>
            <a:ext cx="8610600" cy="5845367"/>
          </a:xfrm>
        </p:spPr>
        <p:txBody>
          <a:bodyPr>
            <a:normAutofit fontScale="77500" lnSpcReduction="20000"/>
          </a:bodyPr>
          <a:lstStyle/>
          <a:p>
            <a:pPr marL="457200" lvl="1" indent="0">
              <a:buNone/>
            </a:pPr>
            <a:endParaRPr lang="en-US" sz="4400" dirty="0"/>
          </a:p>
          <a:p>
            <a:pPr marL="1828800" lvl="2" indent="-914400">
              <a:buFont typeface="+mj-lt"/>
              <a:buAutoNum type="arabicPeriod" startAt="3"/>
            </a:pPr>
            <a:r>
              <a:rPr lang="en-US" sz="4800" dirty="0"/>
              <a:t>Torrens Registration – IF a survey is also recorded</a:t>
            </a:r>
          </a:p>
          <a:p>
            <a:pPr marL="2286000" lvl="3" indent="-914400">
              <a:buFont typeface="+mj-lt"/>
              <a:buAutoNum type="alphaLcPeriod"/>
            </a:pPr>
            <a:r>
              <a:rPr lang="en-US" sz="4600" dirty="0"/>
              <a:t>Registering title alone does not register the boundary.  See: </a:t>
            </a:r>
            <a:r>
              <a:rPr lang="en-US" sz="4600" i="1" dirty="0" err="1"/>
              <a:t>Ruikke</a:t>
            </a:r>
            <a:r>
              <a:rPr lang="en-US" sz="4600" i="1" dirty="0"/>
              <a:t> v. </a:t>
            </a:r>
            <a:r>
              <a:rPr lang="en-US" sz="4600" i="1" dirty="0" err="1"/>
              <a:t>Nall</a:t>
            </a:r>
            <a:r>
              <a:rPr lang="en-US" sz="4600" dirty="0"/>
              <a:t>, 798 NW2d 806 (Minn. App. 2011); </a:t>
            </a:r>
            <a:r>
              <a:rPr lang="en-US" sz="4600" i="1" dirty="0"/>
              <a:t>Minneapolis &amp; St. Louis Ry. Co. vs. Ellsworth</a:t>
            </a:r>
            <a:r>
              <a:rPr lang="en-US" sz="4600" dirty="0"/>
              <a:t>, 237 Minn. 439, 54 NW2d 800 (1952); Minn. Stat. §508.671</a:t>
            </a:r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78075110"/>
      </p:ext>
    </p:extLst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0B2D2A-3F8B-4D12-83D9-FE5716EE30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22620" y="411982"/>
            <a:ext cx="8731180" cy="5764981"/>
          </a:xfrm>
        </p:spPr>
        <p:txBody>
          <a:bodyPr>
            <a:normAutofit fontScale="77500" lnSpcReduction="20000"/>
          </a:bodyPr>
          <a:lstStyle/>
          <a:p>
            <a:pPr marL="1600200" lvl="1" indent="-1143000">
              <a:buFont typeface="+mj-lt"/>
              <a:buAutoNum type="alphaUcPeriod" startAt="3"/>
            </a:pPr>
            <a:r>
              <a:rPr lang="en-US" sz="5400" dirty="0"/>
              <a:t>What works.</a:t>
            </a:r>
          </a:p>
          <a:p>
            <a:pPr marL="2057400" lvl="2" indent="-1143000">
              <a:buFont typeface="+mj-lt"/>
              <a:buAutoNum type="arabicPeriod"/>
            </a:pPr>
            <a:r>
              <a:rPr lang="en-US" sz="4800" dirty="0"/>
              <a:t>Torrens registration with judicial landmarks – </a:t>
            </a:r>
            <a:r>
              <a:rPr lang="en-US" sz="4800" i="1" dirty="0"/>
              <a:t>See:</a:t>
            </a:r>
            <a:r>
              <a:rPr lang="en-US" sz="4800" dirty="0"/>
              <a:t> Minn. Stat. §§508.06, 508.671, 559.25</a:t>
            </a:r>
          </a:p>
          <a:p>
            <a:pPr marL="2057400" lvl="2" indent="-1143000">
              <a:buFont typeface="+mj-lt"/>
              <a:buAutoNum type="arabicPeriod"/>
            </a:pPr>
            <a:r>
              <a:rPr lang="en-US" sz="4800" dirty="0"/>
              <a:t>Quiet Title with judicial landmarks – </a:t>
            </a:r>
            <a:r>
              <a:rPr lang="en-US" sz="4800" i="1" dirty="0"/>
              <a:t>See:</a:t>
            </a:r>
            <a:r>
              <a:rPr lang="en-US" sz="4800" dirty="0"/>
              <a:t> Minn. Stat. §§559.23, 559.25</a:t>
            </a:r>
          </a:p>
          <a:p>
            <a:pPr marL="2057400" lvl="2" indent="-1143000">
              <a:buFont typeface="+mj-lt"/>
              <a:buAutoNum type="arabicPeriod"/>
            </a:pPr>
            <a:r>
              <a:rPr lang="en-US" sz="4800" dirty="0"/>
              <a:t>Boundary Commission with judicial landmarks - </a:t>
            </a:r>
            <a:r>
              <a:rPr lang="en-US" sz="4800" i="1" dirty="0"/>
              <a:t>See:</a:t>
            </a:r>
            <a:r>
              <a:rPr lang="en-US" sz="4800" dirty="0"/>
              <a:t> Minn. Stat. §§465.79, 559.25</a:t>
            </a:r>
          </a:p>
          <a:p>
            <a:pPr marL="914400" lvl="2" indent="0">
              <a:buNone/>
            </a:pPr>
            <a:endParaRPr lang="en-US" sz="4000" dirty="0"/>
          </a:p>
          <a:p>
            <a:pPr marL="1371600" lvl="3" indent="0">
              <a:buNone/>
            </a:pPr>
            <a:endParaRPr lang="en-US" sz="4400" dirty="0"/>
          </a:p>
          <a:p>
            <a:pPr marL="914400" lvl="2" indent="0">
              <a:buNone/>
            </a:pPr>
            <a:endParaRPr lang="en-US" sz="3600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2217881"/>
      </p:ext>
    </p:extLst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CFC7E84-CB0F-4EB7-BA88-0F685D59175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i="1" dirty="0"/>
              <a:t>Minnesota Title Standards, Guidelines for Legal Descriptions and Survey Matters</a:t>
            </a:r>
            <a:endParaRPr lang="en-US" dirty="0"/>
          </a:p>
          <a:p>
            <a:pPr lvl="0"/>
            <a:r>
              <a:rPr lang="en-US" dirty="0" err="1"/>
              <a:t>Fant</a:t>
            </a:r>
            <a:r>
              <a:rPr lang="en-US" dirty="0"/>
              <a:t>, Freeman and </a:t>
            </a:r>
            <a:r>
              <a:rPr lang="en-US" dirty="0" err="1"/>
              <a:t>Madson</a:t>
            </a:r>
            <a:r>
              <a:rPr lang="en-US" dirty="0"/>
              <a:t> – </a:t>
            </a:r>
            <a:r>
              <a:rPr lang="en-US" i="1" dirty="0"/>
              <a:t>Writing Land Descriptions, Minnesota Society of Professional Surveyors</a:t>
            </a:r>
            <a:endParaRPr lang="en-US" dirty="0"/>
          </a:p>
          <a:p>
            <a:pPr lvl="0"/>
            <a:r>
              <a:rPr lang="en-US" dirty="0" err="1"/>
              <a:t>Fant</a:t>
            </a:r>
            <a:r>
              <a:rPr lang="en-US" dirty="0"/>
              <a:t>, Freeman and </a:t>
            </a:r>
            <a:r>
              <a:rPr lang="en-US" dirty="0" err="1"/>
              <a:t>Madson</a:t>
            </a:r>
            <a:r>
              <a:rPr lang="en-US"/>
              <a:t> – </a:t>
            </a:r>
            <a:r>
              <a:rPr lang="en-US" i="1"/>
              <a:t>Report 4, Metes and Bounds Descriptions, Minnesota Society of Professional Surveyors</a:t>
            </a:r>
            <a:r>
              <a:rPr lang="en-US"/>
              <a:t> (Revised 1990) Out of Print</a:t>
            </a:r>
          </a:p>
          <a:p>
            <a:pPr marL="0" indent="0">
              <a:buNone/>
            </a:pPr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7AB5A05-FC74-437B-AF7F-5FF918046B3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Sources:</a:t>
            </a:r>
          </a:p>
        </p:txBody>
      </p:sp>
    </p:spTree>
    <p:extLst>
      <p:ext uri="{BB962C8B-B14F-4D97-AF65-F5344CB8AC3E}">
        <p14:creationId xmlns:p14="http://schemas.microsoft.com/office/powerpoint/2010/main" val="2805211684"/>
      </p:ext>
    </p:extLst>
  </p:cSld>
  <p:clrMapOvr>
    <a:masterClrMapping/>
  </p:clrMapOvr>
</p:sld>
</file>

<file path=ppt/theme/theme1.xml><?xml version="1.0" encoding="utf-8"?>
<a:theme xmlns:a="http://schemas.openxmlformats.org/drawingml/2006/main" name="Blank Presentation">
  <a:themeElements>
    <a:clrScheme name="">
      <a:dk1>
        <a:srgbClr val="FFFFFF"/>
      </a:dk1>
      <a:lt1>
        <a:srgbClr val="FFFFFF"/>
      </a:lt1>
      <a:dk2>
        <a:srgbClr val="FFFFFF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DADADA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Blank Presentation">
      <a:majorFont>
        <a:latin typeface="Verdana"/>
        <a:ea typeface="Osaka"/>
        <a:cs typeface=""/>
      </a:majorFont>
      <a:minorFont>
        <a:latin typeface="Arial"/>
        <a:ea typeface="Osaka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Blank Presentatio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docProps/app.xml><?xml version="1.0" encoding="utf-8"?>
<Properties xmlns="http://schemas.openxmlformats.org/officeDocument/2006/extended-properties" xmlns:vt="http://schemas.openxmlformats.org/officeDocument/2006/docPropsVTypes">
  <Template>RN PowerPoint Template</Template>
  <TotalTime>444</TotalTime>
  <Words>917</Words>
  <Application>Microsoft Office PowerPoint</Application>
  <PresentationFormat>Widescreen</PresentationFormat>
  <Paragraphs>172</Paragraphs>
  <Slides>68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68</vt:i4>
      </vt:variant>
    </vt:vector>
  </HeadingPairs>
  <TitlesOfParts>
    <vt:vector size="71" baseType="lpstr">
      <vt:lpstr>Arial</vt:lpstr>
      <vt:lpstr>Verdana</vt:lpstr>
      <vt:lpstr>Blank Presentation</vt:lpstr>
      <vt:lpstr>Presented by:</vt:lpstr>
      <vt:lpstr>  DEALING WITH THE “BAD” METES &amp; BOUNDS 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Sources: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DEALING WITH THE “BAD” METES &amp; BOUNDS</dc:title>
  <dc:creator>Kimberly Tillman</dc:creator>
  <cp:lastModifiedBy>Trisha Hendrickson</cp:lastModifiedBy>
  <cp:revision>44</cp:revision>
  <cp:lastPrinted>2019-10-24T13:37:54Z</cp:lastPrinted>
  <dcterms:created xsi:type="dcterms:W3CDTF">2019-10-14T15:08:06Z</dcterms:created>
  <dcterms:modified xsi:type="dcterms:W3CDTF">2019-10-29T19:26:09Z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DocumentSk">
    <vt:i4>3550110</vt:i4>
  </property>
  <property fmtid="{D5CDD505-2E9C-101B-9397-08002B2CF9AE}" pid="3" name="CaseSk">
    <vt:i4>57732</vt:i4>
  </property>
</Properties>
</file>