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3"/>
  </p:notesMasterIdLst>
  <p:sldIdLst>
    <p:sldId id="285" r:id="rId2"/>
    <p:sldId id="257" r:id="rId3"/>
    <p:sldId id="258" r:id="rId4"/>
    <p:sldId id="262" r:id="rId5"/>
    <p:sldId id="263" r:id="rId6"/>
    <p:sldId id="264" r:id="rId7"/>
    <p:sldId id="307" r:id="rId8"/>
    <p:sldId id="308" r:id="rId9"/>
    <p:sldId id="317" r:id="rId10"/>
    <p:sldId id="309" r:id="rId11"/>
    <p:sldId id="310" r:id="rId12"/>
    <p:sldId id="266" r:id="rId13"/>
    <p:sldId id="267" r:id="rId14"/>
    <p:sldId id="268" r:id="rId15"/>
    <p:sldId id="316" r:id="rId16"/>
    <p:sldId id="269" r:id="rId17"/>
    <p:sldId id="312" r:id="rId18"/>
    <p:sldId id="270" r:id="rId19"/>
    <p:sldId id="305" r:id="rId20"/>
    <p:sldId id="306" r:id="rId21"/>
    <p:sldId id="271" r:id="rId22"/>
    <p:sldId id="272" r:id="rId23"/>
    <p:sldId id="273" r:id="rId24"/>
    <p:sldId id="274" r:id="rId25"/>
    <p:sldId id="275" r:id="rId26"/>
    <p:sldId id="276" r:id="rId27"/>
    <p:sldId id="277" r:id="rId28"/>
    <p:sldId id="278" r:id="rId29"/>
    <p:sldId id="279" r:id="rId30"/>
    <p:sldId id="280" r:id="rId31"/>
    <p:sldId id="281" r:id="rId32"/>
    <p:sldId id="313" r:id="rId33"/>
    <p:sldId id="282" r:id="rId34"/>
    <p:sldId id="283" r:id="rId35"/>
    <p:sldId id="286" r:id="rId36"/>
    <p:sldId id="320" r:id="rId37"/>
    <p:sldId id="297" r:id="rId38"/>
    <p:sldId id="318" r:id="rId39"/>
    <p:sldId id="319" r:id="rId40"/>
    <p:sldId id="296" r:id="rId41"/>
    <p:sldId id="294" r:id="rId42"/>
    <p:sldId id="315" r:id="rId43"/>
    <p:sldId id="293" r:id="rId44"/>
    <p:sldId id="292" r:id="rId45"/>
    <p:sldId id="288" r:id="rId46"/>
    <p:sldId id="289" r:id="rId47"/>
    <p:sldId id="290" r:id="rId48"/>
    <p:sldId id="299" r:id="rId49"/>
    <p:sldId id="300" r:id="rId50"/>
    <p:sldId id="302" r:id="rId51"/>
    <p:sldId id="291"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127" autoAdjust="0"/>
  </p:normalViewPr>
  <p:slideViewPr>
    <p:cSldViewPr snapToGrid="0">
      <p:cViewPr varScale="1">
        <p:scale>
          <a:sx n="85" d="100"/>
          <a:sy n="85" d="100"/>
        </p:scale>
        <p:origin x="774" y="78"/>
      </p:cViewPr>
      <p:guideLst/>
    </p:cSldViewPr>
  </p:slideViewPr>
  <p:outlineViewPr>
    <p:cViewPr>
      <p:scale>
        <a:sx n="33" d="100"/>
        <a:sy n="33" d="100"/>
      </p:scale>
      <p:origin x="0" y="-19138"/>
    </p:cViewPr>
  </p:outlineViewPr>
  <p:notesTextViewPr>
    <p:cViewPr>
      <p:scale>
        <a:sx n="1" d="1"/>
        <a:sy n="1" d="1"/>
      </p:scale>
      <p:origin x="0" y="0"/>
    </p:cViewPr>
  </p:notesTextViewPr>
  <p:sorterViewPr>
    <p:cViewPr>
      <p:scale>
        <a:sx n="100" d="100"/>
        <a:sy n="100" d="100"/>
      </p:scale>
      <p:origin x="0" y="-537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B2537BC-B789-4FBB-A545-FFBEDB484C41}" type="datetimeFigureOut">
              <a:rPr lang="en-US" smtClean="0"/>
              <a:t>6/20/2017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2B90233-608E-4873-BD13-7C1A87766774}" type="slidenum">
              <a:rPr lang="en-US" smtClean="0"/>
              <a:t>‹#›</a:t>
            </a:fld>
            <a:endParaRPr lang="en-US"/>
          </a:p>
        </p:txBody>
      </p:sp>
    </p:spTree>
    <p:extLst>
      <p:ext uri="{BB962C8B-B14F-4D97-AF65-F5344CB8AC3E}">
        <p14:creationId xmlns:p14="http://schemas.microsoft.com/office/powerpoint/2010/main" val="185380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90233-608E-4873-BD13-7C1A87766774}" type="slidenum">
              <a:rPr lang="en-US" smtClean="0"/>
              <a:t>42</a:t>
            </a:fld>
            <a:endParaRPr lang="en-US"/>
          </a:p>
        </p:txBody>
      </p:sp>
    </p:spTree>
    <p:extLst>
      <p:ext uri="{BB962C8B-B14F-4D97-AF65-F5344CB8AC3E}">
        <p14:creationId xmlns:p14="http://schemas.microsoft.com/office/powerpoint/2010/main" val="391249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36B813-6619-4954-9F01-1CFE1160829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9C554-48A1-443B-A8EF-E02248E9E81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45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36B813-6619-4954-9F01-1CFE1160829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9C554-48A1-443B-A8EF-E02248E9E817}" type="slidenum">
              <a:rPr lang="en-US" smtClean="0"/>
              <a:t>‹#›</a:t>
            </a:fld>
            <a:endParaRPr lang="en-US"/>
          </a:p>
        </p:txBody>
      </p:sp>
    </p:spTree>
    <p:extLst>
      <p:ext uri="{BB962C8B-B14F-4D97-AF65-F5344CB8AC3E}">
        <p14:creationId xmlns:p14="http://schemas.microsoft.com/office/powerpoint/2010/main" val="375532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36B813-6619-4954-9F01-1CFE1160829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9C554-48A1-443B-A8EF-E02248E9E817}" type="slidenum">
              <a:rPr lang="en-US" smtClean="0"/>
              <a:t>‹#›</a:t>
            </a:fld>
            <a:endParaRPr lang="en-US"/>
          </a:p>
        </p:txBody>
      </p:sp>
    </p:spTree>
    <p:extLst>
      <p:ext uri="{BB962C8B-B14F-4D97-AF65-F5344CB8AC3E}">
        <p14:creationId xmlns:p14="http://schemas.microsoft.com/office/powerpoint/2010/main" val="136792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36B813-6619-4954-9F01-1CFE1160829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9C554-48A1-443B-A8EF-E02248E9E817}" type="slidenum">
              <a:rPr lang="en-US" smtClean="0"/>
              <a:t>‹#›</a:t>
            </a:fld>
            <a:endParaRPr lang="en-US"/>
          </a:p>
        </p:txBody>
      </p:sp>
    </p:spTree>
    <p:extLst>
      <p:ext uri="{BB962C8B-B14F-4D97-AF65-F5344CB8AC3E}">
        <p14:creationId xmlns:p14="http://schemas.microsoft.com/office/powerpoint/2010/main" val="20709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B813-6619-4954-9F01-1CFE1160829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9C554-48A1-443B-A8EF-E02248E9E81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42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36B813-6619-4954-9F01-1CFE1160829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9C554-48A1-443B-A8EF-E02248E9E817}" type="slidenum">
              <a:rPr lang="en-US" smtClean="0"/>
              <a:t>‹#›</a:t>
            </a:fld>
            <a:endParaRPr lang="en-US"/>
          </a:p>
        </p:txBody>
      </p:sp>
    </p:spTree>
    <p:extLst>
      <p:ext uri="{BB962C8B-B14F-4D97-AF65-F5344CB8AC3E}">
        <p14:creationId xmlns:p14="http://schemas.microsoft.com/office/powerpoint/2010/main" val="141089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36B813-6619-4954-9F01-1CFE11608295}"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9C554-48A1-443B-A8EF-E02248E9E817}" type="slidenum">
              <a:rPr lang="en-US" smtClean="0"/>
              <a:t>‹#›</a:t>
            </a:fld>
            <a:endParaRPr lang="en-US"/>
          </a:p>
        </p:txBody>
      </p:sp>
    </p:spTree>
    <p:extLst>
      <p:ext uri="{BB962C8B-B14F-4D97-AF65-F5344CB8AC3E}">
        <p14:creationId xmlns:p14="http://schemas.microsoft.com/office/powerpoint/2010/main" val="95299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36B813-6619-4954-9F01-1CFE11608295}"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9C554-48A1-443B-A8EF-E02248E9E817}" type="slidenum">
              <a:rPr lang="en-US" smtClean="0"/>
              <a:t>‹#›</a:t>
            </a:fld>
            <a:endParaRPr lang="en-US"/>
          </a:p>
        </p:txBody>
      </p:sp>
    </p:spTree>
    <p:extLst>
      <p:ext uri="{BB962C8B-B14F-4D97-AF65-F5344CB8AC3E}">
        <p14:creationId xmlns:p14="http://schemas.microsoft.com/office/powerpoint/2010/main" val="50841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36B813-6619-4954-9F01-1CFE11608295}" type="datetimeFigureOut">
              <a:rPr lang="en-US" smtClean="0"/>
              <a:t>6/20/2017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1F9C554-48A1-443B-A8EF-E02248E9E817}" type="slidenum">
              <a:rPr lang="en-US" smtClean="0"/>
              <a:t>‹#›</a:t>
            </a:fld>
            <a:endParaRPr lang="en-US"/>
          </a:p>
        </p:txBody>
      </p:sp>
    </p:spTree>
    <p:extLst>
      <p:ext uri="{BB962C8B-B14F-4D97-AF65-F5344CB8AC3E}">
        <p14:creationId xmlns:p14="http://schemas.microsoft.com/office/powerpoint/2010/main" val="350182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36B813-6619-4954-9F01-1CFE11608295}" type="datetimeFigureOut">
              <a:rPr lang="en-US" smtClean="0"/>
              <a:t>6/20/2017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F9C554-48A1-443B-A8EF-E02248E9E817}" type="slidenum">
              <a:rPr lang="en-US" smtClean="0"/>
              <a:t>‹#›</a:t>
            </a:fld>
            <a:endParaRPr lang="en-US"/>
          </a:p>
        </p:txBody>
      </p:sp>
    </p:spTree>
    <p:extLst>
      <p:ext uri="{BB962C8B-B14F-4D97-AF65-F5344CB8AC3E}">
        <p14:creationId xmlns:p14="http://schemas.microsoft.com/office/powerpoint/2010/main" val="167761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B813-6619-4954-9F01-1CFE1160829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9C554-48A1-443B-A8EF-E02248E9E817}" type="slidenum">
              <a:rPr lang="en-US" smtClean="0"/>
              <a:t>‹#›</a:t>
            </a:fld>
            <a:endParaRPr lang="en-US"/>
          </a:p>
        </p:txBody>
      </p:sp>
    </p:spTree>
    <p:extLst>
      <p:ext uri="{BB962C8B-B14F-4D97-AF65-F5344CB8AC3E}">
        <p14:creationId xmlns:p14="http://schemas.microsoft.com/office/powerpoint/2010/main" val="316220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36B813-6619-4954-9F01-1CFE11608295}" type="datetimeFigureOut">
              <a:rPr lang="en-US" smtClean="0"/>
              <a:t>6/20/2017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1F9C554-48A1-443B-A8EF-E02248E9E81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828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obert@russelllawoffice.com" TargetMode="External"/><Relationship Id="rId2" Type="http://schemas.openxmlformats.org/officeDocument/2006/relationships/hyperlink" Target="mailto:cheryl.perish@co.todd.mn.us" TargetMode="External"/><Relationship Id="rId1" Type="http://schemas.openxmlformats.org/officeDocument/2006/relationships/slideLayout" Target="../slideLayouts/slideLayout2.xml"/><Relationship Id="rId5" Type="http://schemas.openxmlformats.org/officeDocument/2006/relationships/hyperlink" Target="mailto:dmeyers@rinkenoonan.com" TargetMode="External"/><Relationship Id="rId4" Type="http://schemas.openxmlformats.org/officeDocument/2006/relationships/hyperlink" Target="mailto:Wayne.Anderson@CO.RAMSEY.MN.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Robert@russelllawoffice.com" TargetMode="External"/><Relationship Id="rId2" Type="http://schemas.openxmlformats.org/officeDocument/2006/relationships/hyperlink" Target="mailto:cheryl.perish@co.todd.mn.us" TargetMode="External"/><Relationship Id="rId1" Type="http://schemas.openxmlformats.org/officeDocument/2006/relationships/slideLayout" Target="../slideLayouts/slideLayout2.xml"/><Relationship Id="rId5" Type="http://schemas.openxmlformats.org/officeDocument/2006/relationships/hyperlink" Target="mailto:dmeyers@rinkenoonan.com" TargetMode="External"/><Relationship Id="rId4" Type="http://schemas.openxmlformats.org/officeDocument/2006/relationships/hyperlink" Target="mailto:Wayne.Anderson@CO.RAMSEY.MN.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Arial Black" panose="020B0A04020102020204" pitchFamily="34" charset="0"/>
              </a:rPr>
              <a:t>MCRA Summer Conference </a:t>
            </a:r>
          </a:p>
        </p:txBody>
      </p:sp>
      <p:sp>
        <p:nvSpPr>
          <p:cNvPr id="3" name="Content Placeholder 2"/>
          <p:cNvSpPr>
            <a:spLocks noGrp="1"/>
          </p:cNvSpPr>
          <p:nvPr>
            <p:ph idx="1"/>
          </p:nvPr>
        </p:nvSpPr>
        <p:spPr/>
        <p:txBody>
          <a:bodyPr/>
          <a:lstStyle/>
          <a:p>
            <a:pPr algn="ctr"/>
            <a:r>
              <a:rPr lang="en-US" sz="4000" dirty="0">
                <a:latin typeface="Arial Black" panose="020B0A04020102020204" pitchFamily="34" charset="0"/>
              </a:rPr>
              <a:t>June 13</a:t>
            </a:r>
            <a:r>
              <a:rPr lang="en-US" sz="4000" baseline="30000" dirty="0">
                <a:latin typeface="Arial Black" panose="020B0A04020102020204" pitchFamily="34" charset="0"/>
              </a:rPr>
              <a:t>th</a:t>
            </a:r>
            <a:r>
              <a:rPr lang="en-US" sz="4000" dirty="0">
                <a:latin typeface="Arial Black" panose="020B0A04020102020204" pitchFamily="34" charset="0"/>
              </a:rPr>
              <a:t>- 16</a:t>
            </a:r>
            <a:r>
              <a:rPr lang="en-US" sz="4000" baseline="30000" dirty="0">
                <a:latin typeface="Arial Black" panose="020B0A04020102020204" pitchFamily="34" charset="0"/>
              </a:rPr>
              <a:t>th</a:t>
            </a:r>
            <a:r>
              <a:rPr lang="en-US" sz="4000" dirty="0">
                <a:latin typeface="Arial Black" panose="020B0A04020102020204" pitchFamily="34" charset="0"/>
              </a:rPr>
              <a:t> 2017</a:t>
            </a:r>
            <a:br>
              <a:rPr lang="en-US" sz="4000" dirty="0">
                <a:latin typeface="Arial Black" panose="020B0A04020102020204" pitchFamily="34" charset="0"/>
              </a:rPr>
            </a:br>
            <a:r>
              <a:rPr lang="en-US" sz="4000">
                <a:latin typeface="Arial Black" panose="020B0A04020102020204" pitchFamily="34" charset="0"/>
              </a:rPr>
              <a:t>Ruttger’s</a:t>
            </a:r>
            <a:r>
              <a:rPr lang="en-US" sz="4000" dirty="0">
                <a:latin typeface="Arial Black" panose="020B0A04020102020204" pitchFamily="34" charset="0"/>
              </a:rPr>
              <a:t> Bay Lake Lodge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0682" y="3538087"/>
            <a:ext cx="3330094" cy="20326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791" y="4190035"/>
            <a:ext cx="3697637" cy="7346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3757" y="3346897"/>
            <a:ext cx="2353596" cy="2697176"/>
          </a:xfrm>
          <a:prstGeom prst="rect">
            <a:avLst/>
          </a:prstGeom>
        </p:spPr>
      </p:pic>
      <p:pic>
        <p:nvPicPr>
          <p:cNvPr id="1026" name="Picture 2" descr="http://ramseybrand.com/images/RC-General-noTag-Secondary-CMYK_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427" y="3857414"/>
            <a:ext cx="1749108" cy="14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36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7624" y="2135247"/>
            <a:ext cx="10058400" cy="4023360"/>
          </a:xfrm>
        </p:spPr>
        <p:txBody>
          <a:bodyPr>
            <a:normAutofit/>
          </a:bodyPr>
          <a:lstStyle/>
          <a:p>
            <a:pPr marL="0" indent="0">
              <a:spcBef>
                <a:spcPts val="0"/>
              </a:spcBef>
              <a:buNone/>
            </a:pPr>
            <a:endParaRPr lang="en-US" sz="2800" dirty="0">
              <a:latin typeface="Arial" panose="020B0604020202020204" pitchFamily="34" charset="0"/>
              <a:cs typeface="Arial" panose="020B0604020202020204" pitchFamily="34" charset="0"/>
            </a:endParaRPr>
          </a:p>
          <a:p>
            <a:pPr marL="0" indent="0">
              <a:spcBef>
                <a:spcPts val="0"/>
              </a:spcBef>
              <a:buNone/>
            </a:pPr>
            <a:r>
              <a:rPr lang="en-US" sz="2800" dirty="0">
                <a:solidFill>
                  <a:schemeClr val="accent2"/>
                </a:solidFill>
                <a:latin typeface="Arial Black" panose="020B0A04020102020204" pitchFamily="34" charset="0"/>
                <a:cs typeface="Arial" panose="020B0604020202020204" pitchFamily="34" charset="0"/>
              </a:rPr>
              <a:t>•</a:t>
            </a:r>
            <a:r>
              <a:rPr lang="en-US" sz="2800" dirty="0">
                <a:latin typeface="Arial Black" panose="020B0A04020102020204" pitchFamily="34" charset="0"/>
                <a:cs typeface="Arial" panose="020B0604020202020204" pitchFamily="34" charset="0"/>
              </a:rPr>
              <a:t> If an owner named in the decree of registration is under any legal incapacity, “the nature thereof” as required by Minn. Stat. § 508.23, </a:t>
            </a:r>
            <a:r>
              <a:rPr lang="en-US" sz="2800" dirty="0" err="1">
                <a:latin typeface="Arial Black" panose="020B0A04020102020204" pitchFamily="34" charset="0"/>
                <a:cs typeface="Arial" panose="020B0604020202020204" pitchFamily="34" charset="0"/>
              </a:rPr>
              <a:t>Subd</a:t>
            </a:r>
            <a:r>
              <a:rPr lang="en-US" sz="2800" dirty="0">
                <a:latin typeface="Arial Black" panose="020B0A04020102020204" pitchFamily="34" charset="0"/>
                <a:cs typeface="Arial" panose="020B0604020202020204" pitchFamily="34" charset="0"/>
              </a:rPr>
              <a:t>. 1? What does that mean?</a:t>
            </a:r>
          </a:p>
        </p:txBody>
      </p:sp>
      <p:sp>
        <p:nvSpPr>
          <p:cNvPr id="5" name="Rectangle 4"/>
          <p:cNvSpPr/>
          <p:nvPr/>
        </p:nvSpPr>
        <p:spPr>
          <a:xfrm>
            <a:off x="899572" y="1737360"/>
            <a:ext cx="10394504" cy="128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67624" y="1076236"/>
            <a:ext cx="10058400" cy="1450757"/>
          </a:xfrm>
          <a:prstGeom prst="rect">
            <a:avLst/>
          </a:prstGeom>
        </p:spPr>
        <p:txBody>
          <a:bodyPr wrap="square">
            <a:spAutoFit/>
          </a:bodyPr>
          <a:lstStyle/>
          <a:p>
            <a:pPr algn="ctr"/>
            <a:r>
              <a:rPr lang="en-US" sz="3200" b="1" dirty="0">
                <a:solidFill>
                  <a:schemeClr val="accent2"/>
                </a:solidFill>
                <a:latin typeface="Arial Black" panose="020B0A04020102020204" pitchFamily="34" charset="0"/>
                <a:cs typeface="Arial" panose="020B0604020202020204" pitchFamily="34" charset="0"/>
              </a:rPr>
              <a:t>Where Do You Put:</a:t>
            </a:r>
            <a:endParaRPr lang="en-US" sz="3200" dirty="0"/>
          </a:p>
        </p:txBody>
      </p:sp>
    </p:spTree>
    <p:extLst>
      <p:ext uri="{BB962C8B-B14F-4D97-AF65-F5344CB8AC3E}">
        <p14:creationId xmlns:p14="http://schemas.microsoft.com/office/powerpoint/2010/main" val="240226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979" y="1140125"/>
            <a:ext cx="10283293" cy="716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8425" y="2590882"/>
            <a:ext cx="10058400" cy="4023360"/>
          </a:xfrm>
        </p:spPr>
        <p:txBody>
          <a:bodyPr/>
          <a:lstStyle/>
          <a:p>
            <a:r>
              <a:rPr lang="en-US" sz="2800" dirty="0">
                <a:solidFill>
                  <a:schemeClr val="accent2"/>
                </a:solidFill>
                <a:latin typeface="Arial Black" panose="020B0A04020102020204" pitchFamily="34" charset="0"/>
                <a:cs typeface="Arial" panose="020B0604020202020204" pitchFamily="34" charset="0"/>
              </a:rPr>
              <a:t>•</a:t>
            </a:r>
            <a:r>
              <a:rPr lang="en-US" sz="2800" dirty="0">
                <a:latin typeface="Arial Black" panose="020B0A04020102020204" pitchFamily="34" charset="0"/>
                <a:cs typeface="Arial" panose="020B0604020202020204" pitchFamily="34" charset="0"/>
              </a:rPr>
              <a:t> Any other language in a decree of registration that affects title to or the enjoyment of the property and/or adjoining tracts of land, whether abstract or registered?</a:t>
            </a:r>
          </a:p>
          <a:p>
            <a:endParaRPr lang="en-US" dirty="0"/>
          </a:p>
        </p:txBody>
      </p:sp>
      <p:sp>
        <p:nvSpPr>
          <p:cNvPr id="5" name="Title 3"/>
          <p:cNvSpPr>
            <a:spLocks noGrp="1"/>
          </p:cNvSpPr>
          <p:nvPr>
            <p:ph type="title"/>
          </p:nvPr>
        </p:nvSpPr>
        <p:spPr>
          <a:xfrm>
            <a:off x="1110872" y="1140125"/>
            <a:ext cx="10058400" cy="1450757"/>
          </a:xfrm>
          <a:prstGeom prst="rect">
            <a:avLst/>
          </a:prstGeom>
        </p:spPr>
        <p:txBody>
          <a:bodyPr wrap="square">
            <a:spAutoFit/>
          </a:bodyPr>
          <a:lstStyle/>
          <a:p>
            <a:pPr algn="ctr"/>
            <a:r>
              <a:rPr lang="en-US" sz="3200" b="1" dirty="0">
                <a:solidFill>
                  <a:schemeClr val="accent2"/>
                </a:solidFill>
                <a:latin typeface="Arial Black" panose="020B0A04020102020204" pitchFamily="34" charset="0"/>
                <a:cs typeface="Arial" panose="020B0604020202020204" pitchFamily="34" charset="0"/>
              </a:rPr>
              <a:t>Where Do You Put:</a:t>
            </a:r>
            <a:endParaRPr lang="en-US" sz="3200" dirty="0"/>
          </a:p>
        </p:txBody>
      </p:sp>
    </p:spTree>
    <p:extLst>
      <p:ext uri="{BB962C8B-B14F-4D97-AF65-F5344CB8AC3E}">
        <p14:creationId xmlns:p14="http://schemas.microsoft.com/office/powerpoint/2010/main" val="14737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527586"/>
            <a:ext cx="10617798" cy="677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4099" y="2703261"/>
            <a:ext cx="10058400" cy="1450757"/>
          </a:xfrm>
        </p:spPr>
        <p:txBody>
          <a:bodyPr>
            <a:normAutofit fontScale="90000"/>
          </a:bodyPr>
          <a:lstStyle/>
          <a:p>
            <a:r>
              <a:rPr lang="en-US" sz="3600" b="1" dirty="0">
                <a:solidFill>
                  <a:schemeClr val="accent2"/>
                </a:solidFill>
                <a:latin typeface="Arial Black" panose="020B0A04020102020204" pitchFamily="34" charset="0"/>
              </a:rPr>
              <a:t>Can an Action to Determine Adverse Claims (Minn. Stat. 559.01 Quiet Title Action) be used to correct a Torrens / Certificate of Title?</a:t>
            </a:r>
            <a:br>
              <a:rPr lang="en-US" b="1" dirty="0">
                <a:solidFill>
                  <a:srgbClr val="C00000"/>
                </a:solidFill>
              </a:rPr>
            </a:br>
            <a:endParaRPr lang="en-US" dirty="0"/>
          </a:p>
        </p:txBody>
      </p:sp>
      <p:sp>
        <p:nvSpPr>
          <p:cNvPr id="3" name="TextBox 2"/>
          <p:cNvSpPr txBox="1"/>
          <p:nvPr/>
        </p:nvSpPr>
        <p:spPr>
          <a:xfrm>
            <a:off x="1286696" y="3587916"/>
            <a:ext cx="10245502" cy="1384995"/>
          </a:xfrm>
          <a:prstGeom prst="rect">
            <a:avLst/>
          </a:prstGeom>
          <a:noFill/>
        </p:spPr>
        <p:txBody>
          <a:bodyPr wrap="square" rtlCol="0">
            <a:spAutoFit/>
          </a:bodyPr>
          <a:lstStyle/>
          <a:p>
            <a:r>
              <a:rPr lang="en-US" sz="2800" dirty="0">
                <a:solidFill>
                  <a:schemeClr val="accent2"/>
                </a:solidFill>
              </a:rPr>
              <a:t>•</a:t>
            </a:r>
            <a:r>
              <a:rPr lang="en-US" sz="2800" dirty="0"/>
              <a:t> </a:t>
            </a:r>
            <a:r>
              <a:rPr lang="en-US" sz="2800" dirty="0">
                <a:latin typeface="Arial Black" panose="020B0A04020102020204" pitchFamily="34" charset="0"/>
              </a:rPr>
              <a:t>What should/can Registrar do if a Non-Proceeding Subsequent Order is submitted for recording in Torrens?</a:t>
            </a:r>
          </a:p>
        </p:txBody>
      </p:sp>
    </p:spTree>
    <p:extLst>
      <p:ext uri="{BB962C8B-B14F-4D97-AF65-F5344CB8AC3E}">
        <p14:creationId xmlns:p14="http://schemas.microsoft.com/office/powerpoint/2010/main" val="15443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8946" y="1506071"/>
            <a:ext cx="10176734" cy="339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78946" y="1675902"/>
            <a:ext cx="10058400" cy="4023360"/>
          </a:xfrm>
        </p:spPr>
        <p:txBody>
          <a:bodyPr/>
          <a:lstStyle/>
          <a:p>
            <a:pPr algn="ctr"/>
            <a:r>
              <a:rPr lang="en-US" sz="3200" b="1" dirty="0">
                <a:solidFill>
                  <a:schemeClr val="accent2"/>
                </a:solidFill>
                <a:latin typeface="Arial Black" panose="020B0A04020102020204" pitchFamily="34" charset="0"/>
              </a:rPr>
              <a:t>How is an error on a Certificate of Title made by the Registrar corrected?</a:t>
            </a:r>
          </a:p>
          <a:p>
            <a:endParaRPr lang="en-US" dirty="0"/>
          </a:p>
        </p:txBody>
      </p:sp>
      <p:sp>
        <p:nvSpPr>
          <p:cNvPr id="2" name="TextBox 1"/>
          <p:cNvSpPr txBox="1"/>
          <p:nvPr/>
        </p:nvSpPr>
        <p:spPr>
          <a:xfrm>
            <a:off x="1527859" y="3080000"/>
            <a:ext cx="9294471" cy="954107"/>
          </a:xfrm>
          <a:prstGeom prst="rect">
            <a:avLst/>
          </a:prstGeom>
          <a:noFill/>
        </p:spPr>
        <p:txBody>
          <a:bodyPr wrap="square" rtlCol="0">
            <a:spAutoFit/>
          </a:bodyPr>
          <a:lstStyle/>
          <a:p>
            <a:r>
              <a:rPr lang="en-US" sz="2800" dirty="0">
                <a:solidFill>
                  <a:schemeClr val="accent2"/>
                </a:solidFill>
                <a:latin typeface="Arial Black" panose="020B0A04020102020204" pitchFamily="34" charset="0"/>
              </a:rPr>
              <a:t>•</a:t>
            </a:r>
            <a:r>
              <a:rPr lang="en-US" sz="2800" dirty="0">
                <a:latin typeface="Arial Black" panose="020B0A04020102020204" pitchFamily="34" charset="0"/>
              </a:rPr>
              <a:t> What if the error was made by the prior Registrar?</a:t>
            </a:r>
          </a:p>
        </p:txBody>
      </p:sp>
    </p:spTree>
    <p:extLst>
      <p:ext uri="{BB962C8B-B14F-4D97-AF65-F5344CB8AC3E}">
        <p14:creationId xmlns:p14="http://schemas.microsoft.com/office/powerpoint/2010/main" val="117071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441525"/>
            <a:ext cx="10284311" cy="67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05261" y="2119256"/>
            <a:ext cx="9570720" cy="2062103"/>
          </a:xfrm>
          <a:prstGeom prst="rect">
            <a:avLst/>
          </a:prstGeom>
        </p:spPr>
        <p:txBody>
          <a:bodyPr wrap="square">
            <a:spAutoFit/>
          </a:bodyPr>
          <a:lstStyle/>
          <a:p>
            <a:pPr algn="ctr"/>
            <a:r>
              <a:rPr lang="en-US" sz="3200" b="1" dirty="0">
                <a:solidFill>
                  <a:schemeClr val="accent2"/>
                </a:solidFill>
                <a:latin typeface="Arial Black" panose="020B0A04020102020204" pitchFamily="34" charset="0"/>
              </a:rPr>
              <a:t>When can or should an Affidavit be memorialized on a Certificate (beyond affidavits of survivorship authorized by Minn. Stat. § 508.71, </a:t>
            </a:r>
            <a:r>
              <a:rPr lang="en-US" sz="3200" b="1" dirty="0" err="1">
                <a:solidFill>
                  <a:schemeClr val="accent2"/>
                </a:solidFill>
                <a:latin typeface="Arial Black" panose="020B0A04020102020204" pitchFamily="34" charset="0"/>
              </a:rPr>
              <a:t>Subd</a:t>
            </a:r>
            <a:r>
              <a:rPr lang="en-US" sz="3200" b="1" dirty="0">
                <a:solidFill>
                  <a:schemeClr val="accent2"/>
                </a:solidFill>
                <a:latin typeface="Arial Black" panose="020B0A04020102020204" pitchFamily="34" charset="0"/>
              </a:rPr>
              <a:t>. 5)?</a:t>
            </a:r>
          </a:p>
        </p:txBody>
      </p:sp>
    </p:spTree>
    <p:extLst>
      <p:ext uri="{BB962C8B-B14F-4D97-AF65-F5344CB8AC3E}">
        <p14:creationId xmlns:p14="http://schemas.microsoft.com/office/powerpoint/2010/main" val="17732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0699" y="1608881"/>
            <a:ext cx="10289893" cy="324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78689" y="1069275"/>
            <a:ext cx="10058400" cy="1403301"/>
          </a:xfrm>
        </p:spPr>
        <p:txBody>
          <a:bodyPr>
            <a:noAutofit/>
          </a:bodyPr>
          <a:lstStyle/>
          <a:p>
            <a:r>
              <a:rPr lang="en-US" sz="3200" dirty="0">
                <a:solidFill>
                  <a:schemeClr val="accent2"/>
                </a:solidFill>
                <a:latin typeface="Arial Black" panose="020B0A04020102020204" pitchFamily="34" charset="0"/>
              </a:rPr>
              <a:t>May an Affidavit be used to establish the death of a person in a situation where it is not to terminate a joint tenancy or life estate but to establish that another interest held in that person’s name has been extinguished?</a:t>
            </a:r>
          </a:p>
        </p:txBody>
      </p:sp>
      <p:sp>
        <p:nvSpPr>
          <p:cNvPr id="3" name="Content Placeholder 2"/>
          <p:cNvSpPr>
            <a:spLocks noGrp="1"/>
          </p:cNvSpPr>
          <p:nvPr>
            <p:ph idx="1"/>
          </p:nvPr>
        </p:nvSpPr>
        <p:spPr>
          <a:xfrm>
            <a:off x="1278689" y="2835328"/>
            <a:ext cx="10058400" cy="5035717"/>
          </a:xfrm>
        </p:spPr>
        <p:txBody>
          <a:bodyPr>
            <a:normAutofit/>
          </a:bodyPr>
          <a:lstStyle/>
          <a:p>
            <a:pPr marL="201168" lvl="1" indent="0">
              <a:buNone/>
            </a:pPr>
            <a:r>
              <a:rPr lang="en-US" sz="2800" dirty="0">
                <a:solidFill>
                  <a:schemeClr val="tx1"/>
                </a:solidFill>
                <a:latin typeface="Arial Black" panose="020B0A04020102020204" pitchFamily="34" charset="0"/>
              </a:rPr>
              <a:t>A.	</a:t>
            </a:r>
            <a:r>
              <a:rPr lang="en-US" sz="2800" dirty="0">
                <a:latin typeface="Arial Black" panose="020B0A04020102020204" pitchFamily="34" charset="0"/>
              </a:rPr>
              <a:t>Would it matter if the Affidavit recited the surviving heirs/devisees and they all executed a document releasing the decedent’s interest?</a:t>
            </a:r>
          </a:p>
          <a:p>
            <a:br>
              <a:rPr lang="en-US" sz="2800" dirty="0">
                <a:solidFill>
                  <a:schemeClr val="tx1"/>
                </a:solidFill>
                <a:latin typeface="Arial Black" panose="020B0A04020102020204" pitchFamily="34" charset="0"/>
              </a:rPr>
            </a:br>
            <a:r>
              <a:rPr lang="en-US" sz="2800" dirty="0">
                <a:solidFill>
                  <a:schemeClr val="tx1"/>
                </a:solidFill>
                <a:latin typeface="Arial Black" panose="020B0A04020102020204" pitchFamily="34" charset="0"/>
              </a:rPr>
              <a:t>B.	May</a:t>
            </a:r>
            <a:r>
              <a:rPr lang="en-US" sz="2800" dirty="0">
                <a:latin typeface="Arial Black" panose="020B0A04020102020204" pitchFamily="34" charset="0"/>
              </a:rPr>
              <a:t> an Affidavit be used to establish the heirs of a deceased individual named as a grantee on a TODD?</a:t>
            </a:r>
          </a:p>
        </p:txBody>
      </p:sp>
    </p:spTree>
    <p:extLst>
      <p:ext uri="{BB962C8B-B14F-4D97-AF65-F5344CB8AC3E}">
        <p14:creationId xmlns:p14="http://schemas.microsoft.com/office/powerpoint/2010/main" val="387273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9096" y="1602888"/>
            <a:ext cx="10338099" cy="242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8945" y="877509"/>
            <a:ext cx="10058400" cy="1450757"/>
          </a:xfrm>
        </p:spPr>
        <p:txBody>
          <a:bodyPr/>
          <a:lstStyle/>
          <a:p>
            <a:pPr algn="ctr"/>
            <a:r>
              <a:rPr lang="en-US" sz="3200" b="1" dirty="0">
                <a:solidFill>
                  <a:schemeClr val="accent2"/>
                </a:solidFill>
                <a:latin typeface="Arial Black" panose="020B0A04020102020204" pitchFamily="34" charset="0"/>
                <a:cs typeface="Arial" panose="020B0604020202020204" pitchFamily="34" charset="0"/>
              </a:rPr>
              <a:t>Shoddy TODD Situations </a:t>
            </a:r>
            <a:r>
              <a:rPr lang="en-US" sz="3200" b="1" dirty="0" err="1">
                <a:solidFill>
                  <a:schemeClr val="accent2"/>
                </a:solidFill>
                <a:latin typeface="Arial Black" panose="020B0A04020102020204" pitchFamily="34" charset="0"/>
                <a:cs typeface="Arial" panose="020B0604020202020204" pitchFamily="34" charset="0"/>
              </a:rPr>
              <a:t>Minn</a:t>
            </a:r>
            <a:r>
              <a:rPr lang="en-US" sz="3200" b="1" dirty="0">
                <a:solidFill>
                  <a:schemeClr val="accent2"/>
                </a:solidFill>
                <a:latin typeface="Arial Black" panose="020B0A04020102020204" pitchFamily="34" charset="0"/>
                <a:cs typeface="Arial" panose="020B0604020202020204" pitchFamily="34" charset="0"/>
              </a:rPr>
              <a:t> Stat. § 507.071</a:t>
            </a:r>
            <a:br>
              <a:rPr lang="en-US" b="1" dirty="0">
                <a:solidFill>
                  <a:srgbClr val="C00000"/>
                </a:solidFill>
              </a:rPr>
            </a:br>
            <a:endParaRPr lang="en-US" dirty="0"/>
          </a:p>
        </p:txBody>
      </p:sp>
      <p:sp>
        <p:nvSpPr>
          <p:cNvPr id="3" name="Content Placeholder 2"/>
          <p:cNvSpPr>
            <a:spLocks noGrp="1"/>
          </p:cNvSpPr>
          <p:nvPr>
            <p:ph idx="1"/>
          </p:nvPr>
        </p:nvSpPr>
        <p:spPr>
          <a:xfrm>
            <a:off x="1114869" y="2082402"/>
            <a:ext cx="10179206" cy="6159555"/>
          </a:xfrm>
        </p:spPr>
        <p:txBody>
          <a:bodyPr>
            <a:normAutofit/>
          </a:bodyPr>
          <a:lstStyle/>
          <a:p>
            <a:pPr>
              <a:buClr>
                <a:srgbClr val="C00000"/>
              </a:buClr>
            </a:pPr>
            <a:r>
              <a:rPr lang="en-US" sz="2800" dirty="0">
                <a:solidFill>
                  <a:schemeClr val="accent2"/>
                </a:solidFill>
                <a:latin typeface="Arial Black" panose="020B0A04020102020204" pitchFamily="34" charset="0"/>
                <a:cs typeface="Arial" panose="020B0604020202020204" pitchFamily="34" charset="0"/>
              </a:rPr>
              <a:t>•</a:t>
            </a:r>
            <a:r>
              <a:rPr lang="en-US" sz="2800" dirty="0">
                <a:solidFill>
                  <a:srgbClr val="C00000"/>
                </a:solidFill>
                <a:latin typeface="Arial Black" panose="020B0A04020102020204" pitchFamily="34" charset="0"/>
                <a:cs typeface="Arial" panose="020B0604020202020204" pitchFamily="34" charset="0"/>
              </a:rPr>
              <a:t> </a:t>
            </a:r>
            <a:r>
              <a:rPr lang="en-US" sz="2800" dirty="0">
                <a:solidFill>
                  <a:schemeClr val="accent4">
                    <a:lumMod val="10000"/>
                  </a:schemeClr>
                </a:solidFill>
                <a:latin typeface="Arial Black" panose="020B0A04020102020204" pitchFamily="34" charset="0"/>
                <a:cs typeface="Arial" panose="020B0604020202020204" pitchFamily="34" charset="0"/>
              </a:rPr>
              <a:t>What do you do with a TODD that causes an illegal split?</a:t>
            </a:r>
            <a:br>
              <a:rPr lang="en-US" sz="2800" dirty="0">
                <a:solidFill>
                  <a:schemeClr val="accent4">
                    <a:lumMod val="10000"/>
                  </a:schemeClr>
                </a:solidFill>
                <a:latin typeface="Arial Black" panose="020B0A04020102020204" pitchFamily="34" charset="0"/>
                <a:cs typeface="Arial" panose="020B0604020202020204" pitchFamily="34" charset="0"/>
              </a:rPr>
            </a:br>
            <a:br>
              <a:rPr lang="en-US" sz="2800" dirty="0">
                <a:solidFill>
                  <a:schemeClr val="accent4">
                    <a:lumMod val="10000"/>
                  </a:schemeClr>
                </a:solidFill>
                <a:latin typeface="Arial Black" panose="020B0A04020102020204" pitchFamily="34" charset="0"/>
                <a:cs typeface="Arial" panose="020B0604020202020204" pitchFamily="34" charset="0"/>
              </a:rPr>
            </a:br>
            <a:r>
              <a:rPr lang="en-US" sz="2800" dirty="0">
                <a:solidFill>
                  <a:schemeClr val="accent2"/>
                </a:solidFill>
                <a:latin typeface="Arial Black" panose="020B0A04020102020204" pitchFamily="34" charset="0"/>
                <a:cs typeface="Arial" panose="020B0604020202020204" pitchFamily="34" charset="0"/>
              </a:rPr>
              <a:t>•</a:t>
            </a:r>
            <a:r>
              <a:rPr lang="en-US" sz="2800" dirty="0">
                <a:solidFill>
                  <a:srgbClr val="C00000"/>
                </a:solidFill>
                <a:latin typeface="Arial Black" panose="020B0A04020102020204" pitchFamily="34" charset="0"/>
                <a:cs typeface="Arial" panose="020B0604020202020204" pitchFamily="34" charset="0"/>
              </a:rPr>
              <a:t> </a:t>
            </a:r>
            <a:r>
              <a:rPr lang="en-US" sz="2800" dirty="0">
                <a:solidFill>
                  <a:schemeClr val="accent4">
                    <a:lumMod val="10000"/>
                  </a:schemeClr>
                </a:solidFill>
                <a:latin typeface="Arial Black" panose="020B0A04020102020204" pitchFamily="34" charset="0"/>
                <a:cs typeface="Arial" panose="020B0604020202020204" pitchFamily="34" charset="0"/>
              </a:rPr>
              <a:t>What should you do if TODD identifies Parcels A, B and C, Parcel B is sold before death of grantor owner but affidavit of identify and survivorship refers to Parcels A, B and C, even though Parcel B was previously conveyed out?</a:t>
            </a:r>
            <a:br>
              <a:rPr lang="en-US" sz="3100" dirty="0">
                <a:solidFill>
                  <a:schemeClr val="accent4">
                    <a:lumMod val="10000"/>
                  </a:schemeClr>
                </a:solidFill>
                <a:latin typeface="Arial Black" panose="020B0A04020102020204" pitchFamily="34" charset="0"/>
                <a:cs typeface="Arial" panose="020B0604020202020204" pitchFamily="34" charset="0"/>
              </a:rPr>
            </a:br>
            <a:endParaRPr lang="en-US" sz="3100" dirty="0">
              <a:solidFill>
                <a:schemeClr val="accent4">
                  <a:lumMod val="10000"/>
                </a:schemeClr>
              </a:solidFill>
              <a:latin typeface="Arial Black" panose="020B0A04020102020204" pitchFamily="34" charset="0"/>
              <a:cs typeface="Arial" panose="020B0604020202020204" pitchFamily="34" charset="0"/>
            </a:endParaRPr>
          </a:p>
          <a:p>
            <a:r>
              <a:rPr lang="en-US" sz="3100" dirty="0">
                <a:solidFill>
                  <a:schemeClr val="accent4">
                    <a:lumMod val="10000"/>
                  </a:schemeClr>
                </a:solidFill>
                <a:latin typeface="Arial Black" panose="020B0A04020102020204" pitchFamily="34" charset="0"/>
                <a:cs typeface="Arial" panose="020B0604020202020204" pitchFamily="34" charset="0"/>
              </a:rPr>
              <a:t> </a:t>
            </a:r>
            <a:endParaRPr lang="en-US" sz="3100" i="1" dirty="0">
              <a:solidFill>
                <a:schemeClr val="accent4">
                  <a:lumMod val="10000"/>
                </a:schemeClr>
              </a:solidFill>
              <a:latin typeface="Arial Black" panose="020B0A040201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8612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259" y="1631092"/>
            <a:ext cx="10527957" cy="321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92427" y="1791730"/>
            <a:ext cx="10058400" cy="4023360"/>
          </a:xfrm>
        </p:spPr>
        <p:txBody>
          <a:bodyPr>
            <a:normAutofit lnSpcReduction="10000"/>
          </a:bodyPr>
          <a:lstStyle/>
          <a:p>
            <a:pPr>
              <a:buClr>
                <a:srgbClr val="C00000"/>
              </a:buClr>
            </a:pPr>
            <a:r>
              <a:rPr lang="en-US" sz="2800" dirty="0">
                <a:solidFill>
                  <a:schemeClr val="accent2"/>
                </a:solidFill>
                <a:latin typeface="Arial Black" panose="020B0A04020102020204" pitchFamily="34" charset="0"/>
                <a:cs typeface="Arial" panose="020B0604020202020204" pitchFamily="34" charset="0"/>
              </a:rPr>
              <a:t>•</a:t>
            </a:r>
            <a:r>
              <a:rPr lang="en-US" sz="2800" dirty="0">
                <a:solidFill>
                  <a:srgbClr val="C00000"/>
                </a:solidFill>
                <a:latin typeface="Arial Black" panose="020B0A04020102020204" pitchFamily="34" charset="0"/>
                <a:cs typeface="Arial" panose="020B0604020202020204" pitchFamily="34" charset="0"/>
              </a:rPr>
              <a:t> </a:t>
            </a:r>
            <a:r>
              <a:rPr lang="en-US" sz="2800" dirty="0">
                <a:solidFill>
                  <a:schemeClr val="accent4">
                    <a:lumMod val="10000"/>
                  </a:schemeClr>
                </a:solidFill>
                <a:latin typeface="Arial Black" panose="020B0A04020102020204" pitchFamily="34" charset="0"/>
                <a:cs typeface="Arial" panose="020B0604020202020204" pitchFamily="34" charset="0"/>
              </a:rPr>
              <a:t>If TODD runs to Jack, Jane and Jill and grantor owner dies and Jane submits an affidavit of identify and survivorship just referencing herself as grantee beneficiary, without referencing Jack or Jill, how should it be handled?</a:t>
            </a:r>
          </a:p>
          <a:p>
            <a:pPr>
              <a:buClr>
                <a:srgbClr val="C00000"/>
              </a:buClr>
            </a:pPr>
            <a:r>
              <a:rPr lang="en-US" sz="2800" dirty="0">
                <a:solidFill>
                  <a:schemeClr val="accent2"/>
                </a:solidFill>
                <a:latin typeface="Arial Black" panose="020B0A04020102020204" pitchFamily="34" charset="0"/>
                <a:cs typeface="Arial" panose="020B0604020202020204" pitchFamily="34" charset="0"/>
              </a:rPr>
              <a:t>•</a:t>
            </a:r>
            <a:r>
              <a:rPr lang="en-US" sz="2800" dirty="0">
                <a:solidFill>
                  <a:srgbClr val="C00000"/>
                </a:solidFill>
                <a:latin typeface="Arial Black" panose="020B0A04020102020204" pitchFamily="34" charset="0"/>
                <a:cs typeface="Arial" panose="020B0604020202020204" pitchFamily="34" charset="0"/>
              </a:rPr>
              <a:t> </a:t>
            </a:r>
            <a:r>
              <a:rPr lang="en-US" sz="2800" dirty="0">
                <a:solidFill>
                  <a:schemeClr val="accent4">
                    <a:lumMod val="10000"/>
                  </a:schemeClr>
                </a:solidFill>
                <a:latin typeface="Arial Black" panose="020B0A04020102020204" pitchFamily="34" charset="0"/>
                <a:cs typeface="Arial" panose="020B0604020202020204" pitchFamily="34" charset="0"/>
              </a:rPr>
              <a:t>Should you record an affidavit of identify and survivorship without a clearance for public assistance claims and liens?</a:t>
            </a:r>
          </a:p>
          <a:p>
            <a:r>
              <a:rPr lang="en-US" sz="2800" dirty="0">
                <a:solidFill>
                  <a:schemeClr val="accent2"/>
                </a:solidFill>
                <a:latin typeface="Arial Black" panose="020B0A04020102020204" pitchFamily="34" charset="0"/>
                <a:cs typeface="Arial" panose="020B0604020202020204" pitchFamily="34" charset="0"/>
              </a:rPr>
              <a:t>• </a:t>
            </a:r>
            <a:r>
              <a:rPr lang="en-US" sz="2800" dirty="0">
                <a:latin typeface="Arial Black" panose="020B0A04020102020204" pitchFamily="34" charset="0"/>
              </a:rPr>
              <a:t>Is a TODD executed by 2 tenants in common effective until the death of the second tenant?</a:t>
            </a:r>
          </a:p>
          <a:p>
            <a:endParaRPr lang="en-US" dirty="0"/>
          </a:p>
        </p:txBody>
      </p:sp>
      <p:sp>
        <p:nvSpPr>
          <p:cNvPr id="5" name="Title 1"/>
          <p:cNvSpPr>
            <a:spLocks noGrp="1"/>
          </p:cNvSpPr>
          <p:nvPr>
            <p:ph type="title"/>
          </p:nvPr>
        </p:nvSpPr>
        <p:spPr>
          <a:xfrm>
            <a:off x="1075037" y="587890"/>
            <a:ext cx="10058400" cy="1450975"/>
          </a:xfrm>
        </p:spPr>
        <p:txBody>
          <a:bodyPr/>
          <a:lstStyle/>
          <a:p>
            <a:pPr algn="ctr"/>
            <a:r>
              <a:rPr lang="en-US" sz="3200" b="1" dirty="0">
                <a:solidFill>
                  <a:schemeClr val="accent2"/>
                </a:solidFill>
                <a:latin typeface="Arial Black" panose="020B0A04020102020204" pitchFamily="34" charset="0"/>
                <a:cs typeface="Arial" panose="020B0604020202020204" pitchFamily="34" charset="0"/>
              </a:rPr>
              <a:t>Shoddy TODD Situations </a:t>
            </a:r>
            <a:r>
              <a:rPr lang="en-US" sz="3200" b="1" dirty="0" err="1">
                <a:solidFill>
                  <a:schemeClr val="accent2"/>
                </a:solidFill>
                <a:latin typeface="Arial Black" panose="020B0A04020102020204" pitchFamily="34" charset="0"/>
                <a:cs typeface="Arial" panose="020B0604020202020204" pitchFamily="34" charset="0"/>
              </a:rPr>
              <a:t>Minn</a:t>
            </a:r>
            <a:r>
              <a:rPr lang="en-US" sz="3200" b="1" dirty="0">
                <a:solidFill>
                  <a:schemeClr val="accent2"/>
                </a:solidFill>
                <a:latin typeface="Arial Black" panose="020B0A04020102020204" pitchFamily="34" charset="0"/>
                <a:cs typeface="Arial" panose="020B0604020202020204" pitchFamily="34" charset="0"/>
              </a:rPr>
              <a:t> Stat. § 507.071</a:t>
            </a:r>
            <a:br>
              <a:rPr lang="en-US" b="1" dirty="0">
                <a:solidFill>
                  <a:srgbClr val="C00000"/>
                </a:solidFill>
              </a:rPr>
            </a:br>
            <a:endParaRPr lang="en-US" dirty="0"/>
          </a:p>
        </p:txBody>
      </p:sp>
    </p:spTree>
    <p:extLst>
      <p:ext uri="{BB962C8B-B14F-4D97-AF65-F5344CB8AC3E}">
        <p14:creationId xmlns:p14="http://schemas.microsoft.com/office/powerpoint/2010/main" val="5733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0210" y="1596930"/>
            <a:ext cx="10058400" cy="634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659" y="2495048"/>
            <a:ext cx="10058400" cy="1273763"/>
          </a:xfrm>
        </p:spPr>
        <p:txBody>
          <a:bodyPr>
            <a:normAutofit fontScale="90000"/>
          </a:bodyPr>
          <a:lstStyle/>
          <a:p>
            <a:pPr algn="ctr" defTabSz="512763">
              <a:tabLst>
                <a:tab pos="1371600" algn="l"/>
              </a:tabLst>
            </a:pPr>
            <a:r>
              <a:rPr lang="en-US" sz="3200" b="1" dirty="0">
                <a:solidFill>
                  <a:schemeClr val="accent2"/>
                </a:solidFill>
                <a:latin typeface="Arial Black" panose="020B0A04020102020204" pitchFamily="34" charset="0"/>
              </a:rPr>
              <a:t>What is a Common Interest </a:t>
            </a:r>
            <a:br>
              <a:rPr lang="en-US" sz="3200" b="1" dirty="0">
                <a:solidFill>
                  <a:schemeClr val="accent2"/>
                </a:solidFill>
                <a:latin typeface="Arial Black" panose="020B0A04020102020204" pitchFamily="34" charset="0"/>
              </a:rPr>
            </a:br>
            <a:r>
              <a:rPr lang="en-US" sz="3200" b="1" dirty="0">
                <a:solidFill>
                  <a:schemeClr val="accent2"/>
                </a:solidFill>
                <a:latin typeface="Arial Black" panose="020B0A04020102020204" pitchFamily="34" charset="0"/>
              </a:rPr>
              <a:t>Community form of Ownership?</a:t>
            </a:r>
            <a:br>
              <a:rPr lang="en-US" sz="3200" b="1" dirty="0">
                <a:solidFill>
                  <a:schemeClr val="accent2"/>
                </a:solidFill>
                <a:latin typeface="Arial Black" panose="020B0A04020102020204" pitchFamily="34" charset="0"/>
              </a:rPr>
            </a:br>
            <a:br>
              <a:rPr lang="en-US" sz="2400" b="1" dirty="0">
                <a:solidFill>
                  <a:schemeClr val="tx1"/>
                </a:solidFill>
                <a:latin typeface="Arial Black" panose="020B0A04020102020204" pitchFamily="34" charset="0"/>
              </a:rPr>
            </a:br>
            <a:br>
              <a:rPr lang="en-US" sz="2400" b="1" dirty="0">
                <a:solidFill>
                  <a:schemeClr val="tx1"/>
                </a:solidFill>
              </a:rPr>
            </a:br>
            <a:endParaRPr lang="en-US" sz="2400" dirty="0">
              <a:solidFill>
                <a:schemeClr val="tx1"/>
              </a:solidFill>
            </a:endParaRPr>
          </a:p>
        </p:txBody>
      </p:sp>
      <p:sp>
        <p:nvSpPr>
          <p:cNvPr id="3" name="Rectangle 2"/>
          <p:cNvSpPr/>
          <p:nvPr/>
        </p:nvSpPr>
        <p:spPr>
          <a:xfrm>
            <a:off x="2425818" y="3131929"/>
            <a:ext cx="8556241" cy="1384995"/>
          </a:xfrm>
          <a:prstGeom prst="rect">
            <a:avLst/>
          </a:prstGeom>
        </p:spPr>
        <p:txBody>
          <a:bodyPr wrap="square">
            <a:spAutoFit/>
          </a:bodyPr>
          <a:lstStyle/>
          <a:p>
            <a:r>
              <a:rPr lang="en-US" sz="2800" b="1" dirty="0">
                <a:solidFill>
                  <a:schemeClr val="accent2"/>
                </a:solidFill>
                <a:latin typeface="Arial Black" panose="020B0A04020102020204" pitchFamily="34" charset="0"/>
              </a:rPr>
              <a:t>• </a:t>
            </a:r>
            <a:r>
              <a:rPr lang="en-US" sz="2800" b="1" dirty="0">
                <a:latin typeface="Arial Black" panose="020B0A04020102020204" pitchFamily="34" charset="0"/>
              </a:rPr>
              <a:t>How are CIC’s dealt with in Torren’s?</a:t>
            </a:r>
            <a:br>
              <a:rPr lang="en-US" sz="2800" b="1" dirty="0">
                <a:latin typeface="Arial Black" panose="020B0A04020102020204" pitchFamily="34" charset="0"/>
              </a:rPr>
            </a:br>
            <a:br>
              <a:rPr lang="en-US" sz="2800" b="1" dirty="0">
                <a:latin typeface="Arial Black" panose="020B0A04020102020204" pitchFamily="34" charset="0"/>
              </a:rPr>
            </a:br>
            <a:r>
              <a:rPr lang="en-US" sz="2800" b="1" dirty="0">
                <a:solidFill>
                  <a:schemeClr val="accent2"/>
                </a:solidFill>
                <a:latin typeface="Arial Black" panose="020B0A04020102020204" pitchFamily="34" charset="0"/>
              </a:rPr>
              <a:t>•</a:t>
            </a:r>
            <a:r>
              <a:rPr lang="en-US" sz="2800" b="1" dirty="0">
                <a:latin typeface="Arial Black" panose="020B0A04020102020204" pitchFamily="34" charset="0"/>
              </a:rPr>
              <a:t> Master Certificate of Title (CICCT)</a:t>
            </a:r>
            <a:endParaRPr lang="en-US" sz="2800" dirty="0"/>
          </a:p>
        </p:txBody>
      </p:sp>
    </p:spTree>
    <p:extLst>
      <p:ext uri="{BB962C8B-B14F-4D97-AF65-F5344CB8AC3E}">
        <p14:creationId xmlns:p14="http://schemas.microsoft.com/office/powerpoint/2010/main" val="14097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1535" y="1618735"/>
            <a:ext cx="10070757" cy="395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153665"/>
            <a:ext cx="12192000" cy="704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48" y="0"/>
            <a:ext cx="5299364"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899" y="12357"/>
            <a:ext cx="5299364" cy="6858000"/>
          </a:xfrm>
          <a:prstGeom prst="rect">
            <a:avLst/>
          </a:prstGeom>
        </p:spPr>
      </p:pic>
    </p:spTree>
    <p:extLst>
      <p:ext uri="{BB962C8B-B14F-4D97-AF65-F5344CB8AC3E}">
        <p14:creationId xmlns:p14="http://schemas.microsoft.com/office/powerpoint/2010/main" val="375715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671" y="1001732"/>
            <a:ext cx="10515600" cy="1325563"/>
          </a:xfrm>
        </p:spPr>
        <p:txBody>
          <a:bodyPr>
            <a:normAutofit fontScale="90000"/>
          </a:bodyPr>
          <a:lstStyle/>
          <a:p>
            <a:pPr algn="ctr"/>
            <a:r>
              <a:rPr lang="en-US" b="1" dirty="0">
                <a:solidFill>
                  <a:schemeClr val="accent2"/>
                </a:solidFill>
                <a:latin typeface="Arial Black" panose="020B0A04020102020204" pitchFamily="34" charset="0"/>
                <a:ea typeface="Adobe Fan Heiti Std B" panose="020B0700000000000000" pitchFamily="34" charset="-128"/>
              </a:rPr>
              <a:t>Torrens Basics</a:t>
            </a:r>
            <a:br>
              <a:rPr lang="en-US" b="1" dirty="0">
                <a:solidFill>
                  <a:schemeClr val="accent2"/>
                </a:solidFill>
                <a:latin typeface="Arial Black" panose="020B0A04020102020204" pitchFamily="34" charset="0"/>
                <a:ea typeface="Adobe Fan Heiti Std B" panose="020B0700000000000000" pitchFamily="34" charset="-128"/>
              </a:rPr>
            </a:br>
            <a:endParaRPr lang="en-US" b="1" dirty="0">
              <a:solidFill>
                <a:schemeClr val="accent2"/>
              </a:solidFill>
              <a:latin typeface="Arial Black" panose="020B0A04020102020204" pitchFamily="34" charset="0"/>
              <a:ea typeface="Adobe Fan Heiti Std B" panose="020B0700000000000000" pitchFamily="34" charset="-128"/>
            </a:endParaRPr>
          </a:p>
        </p:txBody>
      </p:sp>
      <p:sp>
        <p:nvSpPr>
          <p:cNvPr id="3" name="Content Placeholder 2"/>
          <p:cNvSpPr>
            <a:spLocks noGrp="1"/>
          </p:cNvSpPr>
          <p:nvPr>
            <p:ph idx="1"/>
          </p:nvPr>
        </p:nvSpPr>
        <p:spPr>
          <a:xfrm>
            <a:off x="1307938" y="1845734"/>
            <a:ext cx="9847741" cy="4023360"/>
          </a:xfrm>
        </p:spPr>
        <p:txBody>
          <a:bodyPr>
            <a:normAutofit lnSpcReduction="10000"/>
          </a:bodyPr>
          <a:lstStyle/>
          <a:p>
            <a:pPr marL="0" indent="0">
              <a:buNone/>
            </a:pPr>
            <a:r>
              <a:rPr lang="en-US" dirty="0">
                <a:solidFill>
                  <a:schemeClr val="accent4">
                    <a:lumMod val="10000"/>
                  </a:schemeClr>
                </a:solidFill>
              </a:rPr>
              <a:t>Cheryl Perish		Todd County Registrar of Titles and Country Recorder</a:t>
            </a:r>
            <a:br>
              <a:rPr lang="en-US" dirty="0">
                <a:solidFill>
                  <a:schemeClr val="accent4">
                    <a:lumMod val="10000"/>
                  </a:schemeClr>
                </a:solidFill>
              </a:rPr>
            </a:br>
            <a:r>
              <a:rPr lang="en-US" dirty="0">
                <a:solidFill>
                  <a:schemeClr val="accent4">
                    <a:lumMod val="10000"/>
                  </a:schemeClr>
                </a:solidFill>
              </a:rPr>
              <a:t>	          		</a:t>
            </a:r>
            <a:r>
              <a:rPr lang="en-US" u="sng" dirty="0">
                <a:solidFill>
                  <a:schemeClr val="accent4">
                    <a:lumMod val="10000"/>
                  </a:schemeClr>
                </a:solidFill>
                <a:hlinkClick r:id="rId2"/>
              </a:rPr>
              <a:t>cheryl.perish@co.todd.mn.us</a:t>
            </a:r>
            <a:br>
              <a:rPr lang="en-US" u="sng" dirty="0">
                <a:solidFill>
                  <a:schemeClr val="accent4">
                    <a:lumMod val="10000"/>
                  </a:schemeClr>
                </a:solidFill>
              </a:rPr>
            </a:br>
            <a:br>
              <a:rPr lang="en-US" u="sng" dirty="0">
                <a:solidFill>
                  <a:schemeClr val="accent4">
                    <a:lumMod val="10000"/>
                  </a:schemeClr>
                </a:solidFill>
              </a:rPr>
            </a:br>
            <a:r>
              <a:rPr lang="en-US" dirty="0">
                <a:solidFill>
                  <a:schemeClr val="accent4">
                    <a:lumMod val="10000"/>
                  </a:schemeClr>
                </a:solidFill>
              </a:rPr>
              <a:t>Robert Russell 		Russell Law Office, Otter Tail County </a:t>
            </a:r>
            <a:br>
              <a:rPr lang="en-US" dirty="0">
                <a:solidFill>
                  <a:schemeClr val="accent4">
                    <a:lumMod val="10000"/>
                  </a:schemeClr>
                </a:solidFill>
              </a:rPr>
            </a:br>
            <a:r>
              <a:rPr lang="en-US" dirty="0">
                <a:solidFill>
                  <a:schemeClr val="accent4">
                    <a:lumMod val="10000"/>
                  </a:schemeClr>
                </a:solidFill>
              </a:rPr>
              <a:t>			Examiner of Titles</a:t>
            </a:r>
            <a:br>
              <a:rPr lang="en-US" dirty="0">
                <a:solidFill>
                  <a:schemeClr val="accent4">
                    <a:lumMod val="10000"/>
                  </a:schemeClr>
                </a:solidFill>
              </a:rPr>
            </a:br>
            <a:r>
              <a:rPr lang="en-US" dirty="0">
                <a:solidFill>
                  <a:schemeClr val="accent4">
                    <a:lumMod val="10000"/>
                  </a:schemeClr>
                </a:solidFill>
              </a:rPr>
              <a:t>			</a:t>
            </a:r>
            <a:r>
              <a:rPr lang="en-US" dirty="0">
                <a:solidFill>
                  <a:schemeClr val="accent4">
                    <a:lumMod val="10000"/>
                  </a:schemeClr>
                </a:solidFill>
                <a:hlinkClick r:id="rId3"/>
              </a:rPr>
              <a:t>Robert@russelllawoffice.com</a:t>
            </a:r>
            <a:r>
              <a:rPr lang="en-US" dirty="0">
                <a:solidFill>
                  <a:schemeClr val="accent4">
                    <a:lumMod val="10000"/>
                  </a:schemeClr>
                </a:solidFill>
              </a:rPr>
              <a:t> </a:t>
            </a:r>
            <a:br>
              <a:rPr lang="en-US" dirty="0">
                <a:solidFill>
                  <a:schemeClr val="accent4">
                    <a:lumMod val="10000"/>
                  </a:schemeClr>
                </a:solidFill>
              </a:rPr>
            </a:br>
            <a:br>
              <a:rPr lang="en-US" dirty="0">
                <a:solidFill>
                  <a:schemeClr val="accent4">
                    <a:lumMod val="10000"/>
                  </a:schemeClr>
                </a:solidFill>
              </a:rPr>
            </a:br>
            <a:r>
              <a:rPr lang="en-US" dirty="0">
                <a:solidFill>
                  <a:schemeClr val="accent4">
                    <a:lumMod val="10000"/>
                  </a:schemeClr>
                </a:solidFill>
              </a:rPr>
              <a:t>Wayne Anderson		Ramsey County Examiner of Titles</a:t>
            </a:r>
            <a:br>
              <a:rPr lang="en-US" dirty="0">
                <a:solidFill>
                  <a:schemeClr val="accent4">
                    <a:lumMod val="10000"/>
                  </a:schemeClr>
                </a:solidFill>
              </a:rPr>
            </a:br>
            <a:r>
              <a:rPr lang="en-US" dirty="0">
                <a:solidFill>
                  <a:schemeClr val="accent4">
                    <a:lumMod val="10000"/>
                  </a:schemeClr>
                </a:solidFill>
              </a:rPr>
              <a:t>                              		</a:t>
            </a:r>
            <a:r>
              <a:rPr lang="en-US" dirty="0">
                <a:solidFill>
                  <a:schemeClr val="accent4">
                    <a:lumMod val="10000"/>
                  </a:schemeClr>
                </a:solidFill>
                <a:hlinkClick r:id="rId4"/>
              </a:rPr>
              <a:t>Wayne.Anderson@CO.RAMSEY.MN.US</a:t>
            </a:r>
            <a:br>
              <a:rPr lang="en-US" dirty="0">
                <a:solidFill>
                  <a:schemeClr val="accent4">
                    <a:lumMod val="10000"/>
                  </a:schemeClr>
                </a:solidFill>
              </a:rPr>
            </a:br>
            <a:br>
              <a:rPr lang="en-US" dirty="0">
                <a:solidFill>
                  <a:schemeClr val="accent4">
                    <a:lumMod val="10000"/>
                  </a:schemeClr>
                </a:solidFill>
              </a:rPr>
            </a:br>
            <a:br>
              <a:rPr lang="en-US" dirty="0">
                <a:solidFill>
                  <a:schemeClr val="accent4">
                    <a:lumMod val="10000"/>
                  </a:schemeClr>
                </a:solidFill>
              </a:rPr>
            </a:br>
            <a:r>
              <a:rPr lang="en-US" dirty="0">
                <a:solidFill>
                  <a:schemeClr val="accent4">
                    <a:lumMod val="10000"/>
                  </a:schemeClr>
                </a:solidFill>
              </a:rPr>
              <a:t>David J. Meyers 		Sherburne, Mille Lacs, Roseau, Kittson, Marshall and </a:t>
            </a:r>
            <a:br>
              <a:rPr lang="en-US" dirty="0">
                <a:solidFill>
                  <a:schemeClr val="accent4">
                    <a:lumMod val="10000"/>
                  </a:schemeClr>
                </a:solidFill>
              </a:rPr>
            </a:br>
            <a:r>
              <a:rPr lang="en-US" dirty="0">
                <a:solidFill>
                  <a:schemeClr val="accent4">
                    <a:lumMod val="10000"/>
                  </a:schemeClr>
                </a:solidFill>
              </a:rPr>
              <a:t>			Wilkin County Examiner of Titles</a:t>
            </a:r>
            <a:br>
              <a:rPr lang="en-US" dirty="0">
                <a:solidFill>
                  <a:schemeClr val="accent4">
                    <a:lumMod val="10000"/>
                  </a:schemeClr>
                </a:solidFill>
              </a:rPr>
            </a:br>
            <a:r>
              <a:rPr lang="en-US" dirty="0">
                <a:solidFill>
                  <a:schemeClr val="accent4">
                    <a:lumMod val="10000"/>
                  </a:schemeClr>
                </a:solidFill>
              </a:rPr>
              <a:t>                            		</a:t>
            </a:r>
            <a:r>
              <a:rPr lang="en-US" dirty="0">
                <a:solidFill>
                  <a:schemeClr val="accent4">
                    <a:lumMod val="10000"/>
                  </a:schemeClr>
                </a:solidFill>
                <a:hlinkClick r:id="rId5"/>
              </a:rPr>
              <a:t>dmeyers@rinkenoonan.com</a:t>
            </a:r>
            <a:r>
              <a:rPr lang="en-US" dirty="0">
                <a:solidFill>
                  <a:schemeClr val="accent4">
                    <a:lumMod val="10000"/>
                  </a:schemeClr>
                </a:solidFill>
              </a:rPr>
              <a:t> </a:t>
            </a:r>
            <a:br>
              <a:rPr lang="en-US" dirty="0">
                <a:solidFill>
                  <a:schemeClr val="accent4">
                    <a:lumMod val="10000"/>
                  </a:schemeClr>
                </a:solidFill>
              </a:rPr>
            </a:br>
            <a:endParaRPr lang="en-US" dirty="0"/>
          </a:p>
        </p:txBody>
      </p:sp>
    </p:spTree>
    <p:extLst>
      <p:ext uri="{BB962C8B-B14F-4D97-AF65-F5344CB8AC3E}">
        <p14:creationId xmlns:p14="http://schemas.microsoft.com/office/powerpoint/2010/main" val="3934024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2681" y="1482811"/>
            <a:ext cx="10181968" cy="506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80" y="0"/>
            <a:ext cx="5299364"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736" y="0"/>
            <a:ext cx="5299364" cy="6858000"/>
          </a:xfrm>
          <a:prstGeom prst="rect">
            <a:avLst/>
          </a:prstGeom>
        </p:spPr>
      </p:pic>
    </p:spTree>
    <p:extLst>
      <p:ext uri="{BB962C8B-B14F-4D97-AF65-F5344CB8AC3E}">
        <p14:creationId xmlns:p14="http://schemas.microsoft.com/office/powerpoint/2010/main" val="63105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1369" y="1549101"/>
            <a:ext cx="10499464" cy="65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2885" y="2030652"/>
            <a:ext cx="10477948" cy="1569660"/>
          </a:xfrm>
          <a:prstGeom prst="rect">
            <a:avLst/>
          </a:prstGeom>
        </p:spPr>
        <p:txBody>
          <a:bodyPr wrap="square">
            <a:spAutoFit/>
          </a:bodyPr>
          <a:lstStyle/>
          <a:p>
            <a:pPr algn="ctr"/>
            <a:r>
              <a:rPr lang="en-US" sz="3200" b="1" dirty="0">
                <a:solidFill>
                  <a:schemeClr val="accent2"/>
                </a:solidFill>
                <a:latin typeface="Arial Black" panose="020B0A04020102020204" pitchFamily="34" charset="0"/>
              </a:rPr>
              <a:t>Is an Examiner’s Directive (508.62) required for a “Corporate Trust” as defined by </a:t>
            </a:r>
            <a:br>
              <a:rPr lang="en-US" sz="3200" b="1" dirty="0">
                <a:solidFill>
                  <a:schemeClr val="accent2"/>
                </a:solidFill>
                <a:latin typeface="Arial Black" panose="020B0A04020102020204" pitchFamily="34" charset="0"/>
              </a:rPr>
            </a:br>
            <a:r>
              <a:rPr lang="en-US" sz="3200" b="1" dirty="0">
                <a:solidFill>
                  <a:schemeClr val="accent2"/>
                </a:solidFill>
                <a:latin typeface="Arial Black" panose="020B0A04020102020204" pitchFamily="34" charset="0"/>
              </a:rPr>
              <a:t>Minn. Stat. Sec. § 501C.0102(c)?</a:t>
            </a:r>
          </a:p>
        </p:txBody>
      </p:sp>
    </p:spTree>
    <p:extLst>
      <p:ext uri="{BB962C8B-B14F-4D97-AF65-F5344CB8AC3E}">
        <p14:creationId xmlns:p14="http://schemas.microsoft.com/office/powerpoint/2010/main" val="3254223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5007" y="1247887"/>
            <a:ext cx="10155219" cy="792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65007" y="1643993"/>
            <a:ext cx="10058400" cy="4023360"/>
          </a:xfrm>
        </p:spPr>
        <p:txBody>
          <a:bodyPr/>
          <a:lstStyle/>
          <a:p>
            <a:r>
              <a:rPr lang="en-US" sz="2800" spc="-11" dirty="0">
                <a:solidFill>
                  <a:schemeClr val="accent2"/>
                </a:solidFill>
                <a:latin typeface="Arial Black" panose="020B0A04020102020204" pitchFamily="34" charset="0"/>
                <a:cs typeface="Arial" panose="020B0604020202020204" pitchFamily="34" charset="0"/>
              </a:rPr>
              <a:t>•</a:t>
            </a:r>
            <a:r>
              <a:rPr lang="en-US" sz="2800" spc="-11" dirty="0">
                <a:solidFill>
                  <a:schemeClr val="accent4">
                    <a:lumMod val="10000"/>
                  </a:schemeClr>
                </a:solidFill>
                <a:latin typeface="Arial Black" panose="020B0A04020102020204" pitchFamily="34" charset="0"/>
                <a:cs typeface="Arial" panose="020B0604020202020204" pitchFamily="34" charset="0"/>
              </a:rPr>
              <a:t> </a:t>
            </a:r>
            <a:r>
              <a:rPr lang="en-US" sz="2800" spc="-11" dirty="0">
                <a:solidFill>
                  <a:schemeClr val="accent2"/>
                </a:solidFill>
                <a:latin typeface="Arial Black" panose="020B0A04020102020204" pitchFamily="34" charset="0"/>
                <a:cs typeface="Arial" panose="020B0604020202020204" pitchFamily="34" charset="0"/>
              </a:rPr>
              <a:t>I</a:t>
            </a:r>
            <a:r>
              <a:rPr lang="en-US" sz="2800" dirty="0">
                <a:solidFill>
                  <a:schemeClr val="accent2"/>
                </a:solidFill>
                <a:latin typeface="Arial Black" panose="020B0A04020102020204" pitchFamily="34" charset="0"/>
                <a:cs typeface="Arial" panose="020B0604020202020204" pitchFamily="34" charset="0"/>
              </a:rPr>
              <a:t>s</a:t>
            </a:r>
            <a:r>
              <a:rPr lang="en-US" sz="2800" spc="7" dirty="0">
                <a:solidFill>
                  <a:schemeClr val="accent2"/>
                </a:solidFill>
                <a:latin typeface="Arial Black" panose="020B0A04020102020204" pitchFamily="34" charset="0"/>
                <a:cs typeface="Arial" panose="020B0604020202020204" pitchFamily="34" charset="0"/>
              </a:rPr>
              <a:t> </a:t>
            </a:r>
            <a:r>
              <a:rPr lang="en-US" sz="2800" dirty="0">
                <a:solidFill>
                  <a:schemeClr val="accent2"/>
                </a:solidFill>
                <a:latin typeface="Arial Black" panose="020B0A04020102020204" pitchFamily="34" charset="0"/>
                <a:cs typeface="Arial" panose="020B0604020202020204" pitchFamily="34" charset="0"/>
              </a:rPr>
              <a:t>a</a:t>
            </a:r>
            <a:r>
              <a:rPr lang="en-US" sz="2800" spc="-3" dirty="0">
                <a:solidFill>
                  <a:schemeClr val="accent2"/>
                </a:solidFill>
                <a:latin typeface="Arial Black" panose="020B0A04020102020204" pitchFamily="34" charset="0"/>
                <a:cs typeface="Arial" panose="020B0604020202020204" pitchFamily="34" charset="0"/>
              </a:rPr>
              <a:t> </a:t>
            </a:r>
            <a:r>
              <a:rPr lang="en-US" sz="2800" dirty="0">
                <a:solidFill>
                  <a:schemeClr val="accent2"/>
                </a:solidFill>
                <a:latin typeface="Arial Black" panose="020B0A04020102020204" pitchFamily="34" charset="0"/>
                <a:cs typeface="Arial" panose="020B0604020202020204" pitchFamily="34" charset="0"/>
              </a:rPr>
              <a:t>Dire</a:t>
            </a:r>
            <a:r>
              <a:rPr lang="en-US" sz="2800" spc="-3" dirty="0">
                <a:solidFill>
                  <a:schemeClr val="accent2"/>
                </a:solidFill>
                <a:latin typeface="Arial Black" panose="020B0A04020102020204" pitchFamily="34" charset="0"/>
                <a:cs typeface="Arial" panose="020B0604020202020204" pitchFamily="34" charset="0"/>
              </a:rPr>
              <a:t>c</a:t>
            </a:r>
            <a:r>
              <a:rPr lang="en-US" sz="2800" dirty="0">
                <a:solidFill>
                  <a:schemeClr val="accent2"/>
                </a:solidFill>
                <a:latin typeface="Arial Black" panose="020B0A04020102020204" pitchFamily="34" charset="0"/>
                <a:cs typeface="Arial" panose="020B0604020202020204" pitchFamily="34" charset="0"/>
              </a:rPr>
              <a:t>t</a:t>
            </a:r>
            <a:r>
              <a:rPr lang="en-US" sz="2800" spc="3" dirty="0">
                <a:solidFill>
                  <a:schemeClr val="accent2"/>
                </a:solidFill>
                <a:latin typeface="Arial Black" panose="020B0A04020102020204" pitchFamily="34" charset="0"/>
                <a:cs typeface="Arial" panose="020B0604020202020204" pitchFamily="34" charset="0"/>
              </a:rPr>
              <a:t>i</a:t>
            </a:r>
            <a:r>
              <a:rPr lang="en-US" sz="2800" dirty="0">
                <a:solidFill>
                  <a:schemeClr val="accent2"/>
                </a:solidFill>
                <a:latin typeface="Arial Black" panose="020B0A04020102020204" pitchFamily="34" charset="0"/>
                <a:cs typeface="Arial" panose="020B0604020202020204" pitchFamily="34" charset="0"/>
              </a:rPr>
              <a:t>ve</a:t>
            </a:r>
            <a:r>
              <a:rPr lang="en-US" sz="2800" spc="-3" dirty="0">
                <a:solidFill>
                  <a:schemeClr val="accent2"/>
                </a:solidFill>
                <a:latin typeface="Arial Black" panose="020B0A04020102020204" pitchFamily="34" charset="0"/>
                <a:cs typeface="Arial" panose="020B0604020202020204" pitchFamily="34" charset="0"/>
              </a:rPr>
              <a:t> </a:t>
            </a:r>
            <a:r>
              <a:rPr lang="en-US" sz="2800" dirty="0">
                <a:solidFill>
                  <a:schemeClr val="accent2"/>
                </a:solidFill>
                <a:latin typeface="Arial Black" panose="020B0A04020102020204" pitchFamily="34" charset="0"/>
                <a:cs typeface="Arial" panose="020B0604020202020204" pitchFamily="34" charset="0"/>
              </a:rPr>
              <a:t>r</a:t>
            </a:r>
            <a:r>
              <a:rPr lang="en-US" sz="2800" spc="-7" dirty="0">
                <a:solidFill>
                  <a:schemeClr val="accent2"/>
                </a:solidFill>
                <a:latin typeface="Arial Black" panose="020B0A04020102020204" pitchFamily="34" charset="0"/>
                <a:cs typeface="Arial" panose="020B0604020202020204" pitchFamily="34" charset="0"/>
              </a:rPr>
              <a:t>e</a:t>
            </a:r>
            <a:r>
              <a:rPr lang="en-US" sz="2800" dirty="0">
                <a:solidFill>
                  <a:schemeClr val="accent2"/>
                </a:solidFill>
                <a:latin typeface="Arial Black" panose="020B0A04020102020204" pitchFamily="34" charset="0"/>
                <a:cs typeface="Arial" panose="020B0604020202020204" pitchFamily="34" charset="0"/>
              </a:rPr>
              <a:t>qui</a:t>
            </a:r>
            <a:r>
              <a:rPr lang="en-US" sz="2800" spc="7" dirty="0">
                <a:solidFill>
                  <a:schemeClr val="accent2"/>
                </a:solidFill>
                <a:latin typeface="Arial Black" panose="020B0A04020102020204" pitchFamily="34" charset="0"/>
                <a:cs typeface="Arial" panose="020B0604020202020204" pitchFamily="34" charset="0"/>
              </a:rPr>
              <a:t>r</a:t>
            </a:r>
            <a:r>
              <a:rPr lang="en-US" sz="2800" spc="-3" dirty="0">
                <a:solidFill>
                  <a:schemeClr val="accent2"/>
                </a:solidFill>
                <a:latin typeface="Arial Black" panose="020B0A04020102020204" pitchFamily="34" charset="0"/>
                <a:cs typeface="Arial" panose="020B0604020202020204" pitchFamily="34" charset="0"/>
              </a:rPr>
              <a:t>e</a:t>
            </a:r>
            <a:r>
              <a:rPr lang="en-US" sz="2800" dirty="0">
                <a:solidFill>
                  <a:schemeClr val="accent2"/>
                </a:solidFill>
                <a:latin typeface="Arial Black" panose="020B0A04020102020204" pitchFamily="34" charset="0"/>
                <a:cs typeface="Arial" panose="020B0604020202020204" pitchFamily="34" charset="0"/>
              </a:rPr>
              <a:t>d f</a:t>
            </a:r>
            <a:r>
              <a:rPr lang="en-US" sz="2800" spc="3" dirty="0">
                <a:solidFill>
                  <a:schemeClr val="accent2"/>
                </a:solidFill>
                <a:latin typeface="Arial Black" panose="020B0A04020102020204" pitchFamily="34" charset="0"/>
                <a:cs typeface="Arial" panose="020B0604020202020204" pitchFamily="34" charset="0"/>
              </a:rPr>
              <a:t>o</a:t>
            </a:r>
            <a:r>
              <a:rPr lang="en-US" sz="2800" dirty="0">
                <a:solidFill>
                  <a:schemeClr val="accent2"/>
                </a:solidFill>
                <a:latin typeface="Arial Black" panose="020B0A04020102020204" pitchFamily="34" charset="0"/>
                <a:cs typeface="Arial" panose="020B0604020202020204" pitchFamily="34" charset="0"/>
              </a:rPr>
              <a:t>r a</a:t>
            </a:r>
            <a:r>
              <a:rPr lang="en-US" sz="2800" spc="-7" dirty="0">
                <a:solidFill>
                  <a:schemeClr val="accent2"/>
                </a:solidFill>
                <a:latin typeface="Arial Black" panose="020B0A04020102020204" pitchFamily="34" charset="0"/>
                <a:cs typeface="Arial" panose="020B0604020202020204" pitchFamily="34" charset="0"/>
              </a:rPr>
              <a:t> </a:t>
            </a:r>
            <a:r>
              <a:rPr lang="en-US" sz="2800" spc="3" dirty="0">
                <a:solidFill>
                  <a:schemeClr val="accent2"/>
                </a:solidFill>
                <a:latin typeface="Arial Black" panose="020B0A04020102020204" pitchFamily="34" charset="0"/>
                <a:cs typeface="Arial" panose="020B0604020202020204" pitchFamily="34" charset="0"/>
              </a:rPr>
              <a:t>P</a:t>
            </a:r>
            <a:r>
              <a:rPr lang="en-US" sz="2800" dirty="0">
                <a:solidFill>
                  <a:schemeClr val="accent2"/>
                </a:solidFill>
                <a:latin typeface="Arial Black" panose="020B0A04020102020204" pitchFamily="34" charset="0"/>
                <a:cs typeface="Arial" panose="020B0604020202020204" pitchFamily="34" charset="0"/>
              </a:rPr>
              <a:t>ow</a:t>
            </a:r>
            <a:r>
              <a:rPr lang="en-US" sz="2800" spc="-3" dirty="0">
                <a:solidFill>
                  <a:schemeClr val="accent2"/>
                </a:solidFill>
                <a:latin typeface="Arial Black" panose="020B0A04020102020204" pitchFamily="34" charset="0"/>
                <a:cs typeface="Arial" panose="020B0604020202020204" pitchFamily="34" charset="0"/>
              </a:rPr>
              <a:t>e</a:t>
            </a:r>
            <a:r>
              <a:rPr lang="en-US" sz="2800" dirty="0">
                <a:solidFill>
                  <a:schemeClr val="accent2"/>
                </a:solidFill>
                <a:latin typeface="Arial Black" panose="020B0A04020102020204" pitchFamily="34" charset="0"/>
                <a:cs typeface="Arial" panose="020B0604020202020204" pitchFamily="34" charset="0"/>
              </a:rPr>
              <a:t>r </a:t>
            </a:r>
            <a:r>
              <a:rPr lang="en-US" sz="2800" spc="3" dirty="0">
                <a:solidFill>
                  <a:schemeClr val="accent2"/>
                </a:solidFill>
                <a:latin typeface="Arial Black" panose="020B0A04020102020204" pitchFamily="34" charset="0"/>
                <a:cs typeface="Arial" panose="020B0604020202020204" pitchFamily="34" charset="0"/>
              </a:rPr>
              <a:t>o</a:t>
            </a:r>
            <a:r>
              <a:rPr lang="en-US" sz="2800" dirty="0">
                <a:solidFill>
                  <a:schemeClr val="accent2"/>
                </a:solidFill>
                <a:latin typeface="Arial Black" panose="020B0A04020102020204" pitchFamily="34" charset="0"/>
                <a:cs typeface="Arial" panose="020B0604020202020204" pitchFamily="34" charset="0"/>
              </a:rPr>
              <a:t>f </a:t>
            </a:r>
            <a:r>
              <a:rPr lang="en-US" sz="2800" spc="-3" dirty="0">
                <a:solidFill>
                  <a:schemeClr val="accent2"/>
                </a:solidFill>
                <a:latin typeface="Arial Black" panose="020B0A04020102020204" pitchFamily="34" charset="0"/>
                <a:cs typeface="Arial" panose="020B0604020202020204" pitchFamily="34" charset="0"/>
              </a:rPr>
              <a:t>A</a:t>
            </a:r>
            <a:r>
              <a:rPr lang="en-US" sz="2800" dirty="0">
                <a:solidFill>
                  <a:schemeClr val="accent2"/>
                </a:solidFill>
                <a:latin typeface="Arial Black" panose="020B0A04020102020204" pitchFamily="34" charset="0"/>
                <a:cs typeface="Arial" panose="020B0604020202020204" pitchFamily="34" charset="0"/>
              </a:rPr>
              <a:t>t</a:t>
            </a:r>
            <a:r>
              <a:rPr lang="en-US" sz="2800" spc="3" dirty="0">
                <a:solidFill>
                  <a:schemeClr val="accent2"/>
                </a:solidFill>
                <a:latin typeface="Arial Black" panose="020B0A04020102020204" pitchFamily="34" charset="0"/>
                <a:cs typeface="Arial" panose="020B0604020202020204" pitchFamily="34" charset="0"/>
              </a:rPr>
              <a:t>t</a:t>
            </a:r>
            <a:r>
              <a:rPr lang="en-US" sz="2800" dirty="0">
                <a:solidFill>
                  <a:schemeClr val="accent2"/>
                </a:solidFill>
                <a:latin typeface="Arial Black" panose="020B0A04020102020204" pitchFamily="34" charset="0"/>
                <a:cs typeface="Arial" panose="020B0604020202020204" pitchFamily="34" charset="0"/>
              </a:rPr>
              <a:t>orn</a:t>
            </a:r>
            <a:r>
              <a:rPr lang="en-US" sz="2800" spc="11" dirty="0">
                <a:solidFill>
                  <a:schemeClr val="accent2"/>
                </a:solidFill>
                <a:latin typeface="Arial Black" panose="020B0A04020102020204" pitchFamily="34" charset="0"/>
                <a:cs typeface="Arial" panose="020B0604020202020204" pitchFamily="34" charset="0"/>
              </a:rPr>
              <a:t>e</a:t>
            </a:r>
            <a:r>
              <a:rPr lang="en-US" sz="2800" dirty="0">
                <a:solidFill>
                  <a:schemeClr val="accent2"/>
                </a:solidFill>
                <a:latin typeface="Arial Black" panose="020B0A04020102020204" pitchFamily="34" charset="0"/>
                <a:cs typeface="Arial" panose="020B0604020202020204" pitchFamily="34" charset="0"/>
              </a:rPr>
              <a:t>y in</a:t>
            </a:r>
            <a:r>
              <a:rPr lang="en-US" sz="2800" spc="11" dirty="0">
                <a:solidFill>
                  <a:schemeClr val="accent2"/>
                </a:solidFill>
                <a:latin typeface="Arial Black" panose="020B0A04020102020204" pitchFamily="34" charset="0"/>
                <a:cs typeface="Arial" panose="020B0604020202020204" pitchFamily="34" charset="0"/>
              </a:rPr>
              <a:t> </a:t>
            </a:r>
            <a:r>
              <a:rPr lang="en-US" sz="2800" dirty="0">
                <a:solidFill>
                  <a:schemeClr val="accent2"/>
                </a:solidFill>
                <a:latin typeface="Arial Black" panose="020B0A04020102020204" pitchFamily="34" charset="0"/>
                <a:cs typeface="Arial" panose="020B0604020202020204" pitchFamily="34" charset="0"/>
              </a:rPr>
              <a:t>To</a:t>
            </a:r>
            <a:r>
              <a:rPr lang="en-US" sz="2800" spc="-3" dirty="0">
                <a:solidFill>
                  <a:schemeClr val="accent2"/>
                </a:solidFill>
                <a:latin typeface="Arial Black" panose="020B0A04020102020204" pitchFamily="34" charset="0"/>
                <a:cs typeface="Arial" panose="020B0604020202020204" pitchFamily="34" charset="0"/>
              </a:rPr>
              <a:t>r</a:t>
            </a:r>
            <a:r>
              <a:rPr lang="en-US" sz="2800" dirty="0">
                <a:solidFill>
                  <a:schemeClr val="accent2"/>
                </a:solidFill>
                <a:latin typeface="Arial Black" panose="020B0A04020102020204" pitchFamily="34" charset="0"/>
                <a:cs typeface="Arial" panose="020B0604020202020204" pitchFamily="34" charset="0"/>
              </a:rPr>
              <a:t>r</a:t>
            </a:r>
            <a:r>
              <a:rPr lang="en-US" sz="2800" spc="-7" dirty="0">
                <a:solidFill>
                  <a:schemeClr val="accent2"/>
                </a:solidFill>
                <a:latin typeface="Arial Black" panose="020B0A04020102020204" pitchFamily="34" charset="0"/>
                <a:cs typeface="Arial" panose="020B0604020202020204" pitchFamily="34" charset="0"/>
              </a:rPr>
              <a:t>e</a:t>
            </a:r>
            <a:r>
              <a:rPr lang="en-US" sz="2800" dirty="0">
                <a:solidFill>
                  <a:schemeClr val="accent2"/>
                </a:solidFill>
                <a:latin typeface="Arial Black" panose="020B0A04020102020204" pitchFamily="34" charset="0"/>
                <a:cs typeface="Arial" panose="020B0604020202020204" pitchFamily="34" charset="0"/>
              </a:rPr>
              <a:t>ns?</a:t>
            </a:r>
            <a:br>
              <a:rPr lang="en-US" sz="2800" dirty="0">
                <a:solidFill>
                  <a:schemeClr val="accent2"/>
                </a:solidFill>
                <a:latin typeface="Arial Black" panose="020B0A04020102020204" pitchFamily="34" charset="0"/>
                <a:cs typeface="Arial" panose="020B0604020202020204" pitchFamily="34" charset="0"/>
              </a:rPr>
            </a:br>
            <a:br>
              <a:rPr lang="en-US" sz="2800" dirty="0">
                <a:solidFill>
                  <a:schemeClr val="accent2"/>
                </a:solidFill>
                <a:latin typeface="Arial Black" panose="020B0A04020102020204" pitchFamily="34" charset="0"/>
                <a:cs typeface="Arial" panose="020B0604020202020204" pitchFamily="34" charset="0"/>
              </a:rPr>
            </a:br>
            <a:r>
              <a:rPr lang="en-US" sz="2800" dirty="0">
                <a:solidFill>
                  <a:schemeClr val="accent2"/>
                </a:solidFill>
                <a:latin typeface="Arial Black" panose="020B0A04020102020204" pitchFamily="34" charset="0"/>
                <a:cs typeface="Arial" panose="020B0604020202020204" pitchFamily="34" charset="0"/>
              </a:rPr>
              <a:t>• If so, when is the Directive required-</a:t>
            </a:r>
            <a:br>
              <a:rPr lang="en-US" sz="2800" dirty="0">
                <a:solidFill>
                  <a:schemeClr val="accent2"/>
                </a:solidFill>
                <a:latin typeface="Arial Black" panose="020B0A04020102020204" pitchFamily="34" charset="0"/>
                <a:cs typeface="Arial" panose="020B0604020202020204" pitchFamily="34" charset="0"/>
              </a:rPr>
            </a:br>
            <a:r>
              <a:rPr lang="en-US" sz="2800" dirty="0">
                <a:solidFill>
                  <a:schemeClr val="accent2"/>
                </a:solidFill>
                <a:latin typeface="Arial Black" panose="020B0A04020102020204" pitchFamily="34" charset="0"/>
                <a:cs typeface="Arial" panose="020B0604020202020204" pitchFamily="34" charset="0"/>
              </a:rPr>
              <a:t>	• Deed</a:t>
            </a:r>
            <a:br>
              <a:rPr lang="en-US" sz="2800" dirty="0">
                <a:solidFill>
                  <a:schemeClr val="accent2"/>
                </a:solidFill>
                <a:latin typeface="Arial Black" panose="020B0A04020102020204" pitchFamily="34" charset="0"/>
                <a:cs typeface="Arial" panose="020B0604020202020204" pitchFamily="34" charset="0"/>
              </a:rPr>
            </a:br>
            <a:r>
              <a:rPr lang="en-US" sz="2800" dirty="0">
                <a:solidFill>
                  <a:schemeClr val="accent2"/>
                </a:solidFill>
                <a:latin typeface="Arial Black" panose="020B0A04020102020204" pitchFamily="34" charset="0"/>
                <a:cs typeface="Arial" panose="020B0604020202020204" pitchFamily="34" charset="0"/>
              </a:rPr>
              <a:t>	• Contract for Deed</a:t>
            </a:r>
            <a:br>
              <a:rPr lang="en-US" sz="2800" dirty="0">
                <a:solidFill>
                  <a:schemeClr val="accent2"/>
                </a:solidFill>
                <a:latin typeface="Arial Black" panose="020B0A04020102020204" pitchFamily="34" charset="0"/>
                <a:cs typeface="Arial" panose="020B0604020202020204" pitchFamily="34" charset="0"/>
              </a:rPr>
            </a:br>
            <a:r>
              <a:rPr lang="en-US" sz="2800" dirty="0">
                <a:solidFill>
                  <a:schemeClr val="accent2"/>
                </a:solidFill>
                <a:latin typeface="Arial Black" panose="020B0A04020102020204" pitchFamily="34" charset="0"/>
                <a:cs typeface="Arial" panose="020B0604020202020204" pitchFamily="34" charset="0"/>
              </a:rPr>
              <a:t>	• Mortgage</a:t>
            </a:r>
          </a:p>
          <a:p>
            <a:endParaRPr lang="en-US" dirty="0"/>
          </a:p>
        </p:txBody>
      </p:sp>
    </p:spTree>
    <p:extLst>
      <p:ext uri="{BB962C8B-B14F-4D97-AF65-F5344CB8AC3E}">
        <p14:creationId xmlns:p14="http://schemas.microsoft.com/office/powerpoint/2010/main" val="283544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9854" y="1592132"/>
            <a:ext cx="10338099" cy="666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8715" y="1592132"/>
            <a:ext cx="11080376" cy="2123658"/>
          </a:xfrm>
          <a:prstGeom prst="rect">
            <a:avLst/>
          </a:prstGeom>
        </p:spPr>
        <p:txBody>
          <a:bodyPr wrap="square">
            <a:spAutoFit/>
          </a:bodyPr>
          <a:lstStyle/>
          <a:p>
            <a:pPr algn="ctr"/>
            <a:r>
              <a:rPr lang="en-US" sz="3200" b="1" spc="3" dirty="0">
                <a:solidFill>
                  <a:schemeClr val="accent2"/>
                </a:solidFill>
                <a:latin typeface="Arial Black" panose="020B0A04020102020204" pitchFamily="34" charset="0"/>
                <a:cs typeface="Times New Roman"/>
              </a:rPr>
              <a:t>W</a:t>
            </a:r>
            <a:r>
              <a:rPr lang="en-US" sz="3200" b="1" dirty="0">
                <a:solidFill>
                  <a:schemeClr val="accent2"/>
                </a:solidFill>
                <a:latin typeface="Arial Black" panose="020B0A04020102020204" pitchFamily="34" charset="0"/>
                <a:cs typeface="Times New Roman"/>
              </a:rPr>
              <a:t>h</a:t>
            </a:r>
            <a:r>
              <a:rPr lang="en-US" sz="3200" b="1" spc="-3" dirty="0">
                <a:solidFill>
                  <a:schemeClr val="accent2"/>
                </a:solidFill>
                <a:latin typeface="Arial Black" panose="020B0A04020102020204" pitchFamily="34" charset="0"/>
                <a:cs typeface="Times New Roman"/>
              </a:rPr>
              <a:t>a</a:t>
            </a:r>
            <a:r>
              <a:rPr lang="en-US" sz="3200" b="1" dirty="0">
                <a:solidFill>
                  <a:schemeClr val="accent2"/>
                </a:solidFill>
                <a:latin typeface="Arial Black" panose="020B0A04020102020204" pitchFamily="34" charset="0"/>
                <a:cs typeface="Times New Roman"/>
              </a:rPr>
              <a:t>t </a:t>
            </a:r>
            <a:r>
              <a:rPr lang="en-US" sz="3200" b="1" spc="3" dirty="0">
                <a:solidFill>
                  <a:schemeClr val="accent2"/>
                </a:solidFill>
                <a:latin typeface="Arial Black" panose="020B0A04020102020204" pitchFamily="34" charset="0"/>
                <a:cs typeface="Times New Roman"/>
              </a:rPr>
              <a:t>i</a:t>
            </a:r>
            <a:r>
              <a:rPr lang="en-US" sz="3200" b="1" dirty="0">
                <a:solidFill>
                  <a:schemeClr val="accent2"/>
                </a:solidFill>
                <a:latin typeface="Arial Black" panose="020B0A04020102020204" pitchFamily="34" charset="0"/>
                <a:cs typeface="Times New Roman"/>
              </a:rPr>
              <a:t>f the</a:t>
            </a:r>
            <a:r>
              <a:rPr lang="en-US" sz="3200" b="1" spc="-3"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husb</a:t>
            </a:r>
            <a:r>
              <a:rPr lang="en-US" sz="3200" b="1" spc="-3" dirty="0">
                <a:solidFill>
                  <a:schemeClr val="accent2"/>
                </a:solidFill>
                <a:latin typeface="Arial Black" panose="020B0A04020102020204" pitchFamily="34" charset="0"/>
                <a:cs typeface="Times New Roman"/>
              </a:rPr>
              <a:t>a</a:t>
            </a:r>
            <a:r>
              <a:rPr lang="en-US" sz="3200" b="1" dirty="0">
                <a:solidFill>
                  <a:schemeClr val="accent2"/>
                </a:solidFill>
                <a:latin typeface="Arial Black" panose="020B0A04020102020204" pitchFamily="34" charset="0"/>
                <a:cs typeface="Times New Roman"/>
              </a:rPr>
              <a:t>nd is the </a:t>
            </a:r>
            <a:r>
              <a:rPr lang="en-US" sz="3200" b="1" spc="-3" dirty="0">
                <a:solidFill>
                  <a:schemeClr val="accent2"/>
                </a:solidFill>
                <a:latin typeface="Arial Black" panose="020B0A04020102020204" pitchFamily="34" charset="0"/>
                <a:cs typeface="Times New Roman"/>
              </a:rPr>
              <a:t>r</a:t>
            </a:r>
            <a:r>
              <a:rPr lang="en-US" sz="3200" b="1" spc="3" dirty="0">
                <a:solidFill>
                  <a:schemeClr val="accent2"/>
                </a:solidFill>
                <a:latin typeface="Arial Black" panose="020B0A04020102020204" pitchFamily="34" charset="0"/>
                <a:cs typeface="Times New Roman"/>
              </a:rPr>
              <a:t>e</a:t>
            </a:r>
            <a:r>
              <a:rPr lang="en-US" sz="3200" b="1" spc="-7" dirty="0">
                <a:solidFill>
                  <a:schemeClr val="accent2"/>
                </a:solidFill>
                <a:latin typeface="Arial Black" panose="020B0A04020102020204" pitchFamily="34" charset="0"/>
                <a:cs typeface="Times New Roman"/>
              </a:rPr>
              <a:t>g</a:t>
            </a:r>
            <a:r>
              <a:rPr lang="en-US" sz="3200" b="1" dirty="0">
                <a:solidFill>
                  <a:schemeClr val="accent2"/>
                </a:solidFill>
                <a:latin typeface="Arial Black" panose="020B0A04020102020204" pitchFamily="34" charset="0"/>
                <a:cs typeface="Times New Roman"/>
              </a:rPr>
              <a:t>is</a:t>
            </a:r>
            <a:r>
              <a:rPr lang="en-US" sz="3200" b="1" spc="3" dirty="0">
                <a:solidFill>
                  <a:schemeClr val="accent2"/>
                </a:solidFill>
                <a:latin typeface="Arial Black" panose="020B0A04020102020204" pitchFamily="34" charset="0"/>
                <a:cs typeface="Times New Roman"/>
              </a:rPr>
              <a:t>t</a:t>
            </a:r>
            <a:r>
              <a:rPr lang="en-US" sz="3200" b="1" spc="-3" dirty="0">
                <a:solidFill>
                  <a:schemeClr val="accent2"/>
                </a:solidFill>
                <a:latin typeface="Arial Black" panose="020B0A04020102020204" pitchFamily="34" charset="0"/>
                <a:cs typeface="Times New Roman"/>
              </a:rPr>
              <a:t>e</a:t>
            </a:r>
            <a:r>
              <a:rPr lang="en-US" sz="3200" b="1" spc="3" dirty="0">
                <a:solidFill>
                  <a:schemeClr val="accent2"/>
                </a:solidFill>
                <a:latin typeface="Arial Black" panose="020B0A04020102020204" pitchFamily="34" charset="0"/>
                <a:cs typeface="Times New Roman"/>
              </a:rPr>
              <a:t>r</a:t>
            </a:r>
            <a:r>
              <a:rPr lang="en-US" sz="3200" b="1" spc="-3" dirty="0">
                <a:solidFill>
                  <a:schemeClr val="accent2"/>
                </a:solidFill>
                <a:latin typeface="Arial Black" panose="020B0A04020102020204" pitchFamily="34" charset="0"/>
                <a:cs typeface="Times New Roman"/>
              </a:rPr>
              <a:t>e</a:t>
            </a:r>
            <a:r>
              <a:rPr lang="en-US" sz="3200" b="1" dirty="0">
                <a:solidFill>
                  <a:schemeClr val="accent2"/>
                </a:solidFill>
                <a:latin typeface="Arial Black" panose="020B0A04020102020204" pitchFamily="34" charset="0"/>
                <a:cs typeface="Times New Roman"/>
              </a:rPr>
              <a:t>d own</a:t>
            </a:r>
            <a:r>
              <a:rPr lang="en-US" sz="3200" b="1" spc="3" dirty="0">
                <a:solidFill>
                  <a:schemeClr val="accent2"/>
                </a:solidFill>
                <a:latin typeface="Arial Black" panose="020B0A04020102020204" pitchFamily="34" charset="0"/>
                <a:cs typeface="Times New Roman"/>
              </a:rPr>
              <a:t>e</a:t>
            </a:r>
            <a:r>
              <a:rPr lang="en-US" sz="3200" b="1" dirty="0">
                <a:solidFill>
                  <a:schemeClr val="accent2"/>
                </a:solidFill>
                <a:latin typeface="Arial Black" panose="020B0A04020102020204" pitchFamily="34" charset="0"/>
                <a:cs typeface="Times New Roman"/>
              </a:rPr>
              <a:t>r on the</a:t>
            </a:r>
            <a:r>
              <a:rPr lang="en-US" sz="3200" b="1" spc="3"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C</a:t>
            </a:r>
            <a:r>
              <a:rPr lang="en-US" sz="3200" b="1" spc="-3" dirty="0">
                <a:solidFill>
                  <a:schemeClr val="accent2"/>
                </a:solidFill>
                <a:latin typeface="Arial Black" panose="020B0A04020102020204" pitchFamily="34" charset="0"/>
                <a:cs typeface="Times New Roman"/>
              </a:rPr>
              <a:t>e</a:t>
            </a:r>
            <a:r>
              <a:rPr lang="en-US" sz="3200" b="1" dirty="0">
                <a:solidFill>
                  <a:schemeClr val="accent2"/>
                </a:solidFill>
                <a:latin typeface="Arial Black" panose="020B0A04020102020204" pitchFamily="34" charset="0"/>
                <a:cs typeface="Times New Roman"/>
              </a:rPr>
              <a:t>rtifi</a:t>
            </a:r>
            <a:r>
              <a:rPr lang="en-US" sz="3200" b="1" spc="-3" dirty="0">
                <a:solidFill>
                  <a:schemeClr val="accent2"/>
                </a:solidFill>
                <a:latin typeface="Arial Black" panose="020B0A04020102020204" pitchFamily="34" charset="0"/>
                <a:cs typeface="Times New Roman"/>
              </a:rPr>
              <a:t>ca</a:t>
            </a:r>
            <a:r>
              <a:rPr lang="en-US" sz="3200" b="1" dirty="0">
                <a:solidFill>
                  <a:schemeClr val="accent2"/>
                </a:solidFill>
                <a:latin typeface="Arial Black" panose="020B0A04020102020204" pitchFamily="34" charset="0"/>
                <a:cs typeface="Times New Roman"/>
              </a:rPr>
              <a:t>te of</a:t>
            </a:r>
            <a:r>
              <a:rPr lang="en-US" sz="3200" b="1" spc="-3"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Title,</a:t>
            </a:r>
            <a:r>
              <a:rPr lang="en-US" sz="3200" b="1" spc="14"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m</a:t>
            </a:r>
            <a:r>
              <a:rPr lang="en-US" sz="3200" b="1" spc="14" dirty="0">
                <a:solidFill>
                  <a:schemeClr val="accent2"/>
                </a:solidFill>
                <a:latin typeface="Arial Black" panose="020B0A04020102020204" pitchFamily="34" charset="0"/>
                <a:cs typeface="Times New Roman"/>
              </a:rPr>
              <a:t>a</a:t>
            </a:r>
            <a:r>
              <a:rPr lang="en-US" sz="3200" b="1" dirty="0">
                <a:solidFill>
                  <a:schemeClr val="accent2"/>
                </a:solidFill>
                <a:latin typeface="Arial Black" panose="020B0A04020102020204" pitchFamily="34" charset="0"/>
                <a:cs typeface="Times New Roman"/>
              </a:rPr>
              <a:t>y</a:t>
            </a:r>
            <a:r>
              <a:rPr lang="en-US" sz="3200" b="1" spc="-7"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his</a:t>
            </a:r>
            <a:r>
              <a:rPr lang="en-US" sz="3200" b="1" spc="3"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wife jo</a:t>
            </a:r>
            <a:r>
              <a:rPr lang="en-US" sz="3200" b="1" spc="3" dirty="0">
                <a:solidFill>
                  <a:schemeClr val="accent2"/>
                </a:solidFill>
                <a:latin typeface="Arial Black" panose="020B0A04020102020204" pitchFamily="34" charset="0"/>
                <a:cs typeface="Times New Roman"/>
              </a:rPr>
              <a:t>i</a:t>
            </a:r>
            <a:r>
              <a:rPr lang="en-US" sz="3200" b="1" dirty="0">
                <a:solidFill>
                  <a:schemeClr val="accent2"/>
                </a:solidFill>
                <a:latin typeface="Arial Black" panose="020B0A04020102020204" pitchFamily="34" charset="0"/>
                <a:cs typeface="Times New Roman"/>
              </a:rPr>
              <a:t>n the</a:t>
            </a:r>
            <a:r>
              <a:rPr lang="en-US" sz="3200" b="1" spc="-3"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D</a:t>
            </a:r>
            <a:r>
              <a:rPr lang="en-US" sz="3200" b="1" spc="-3" dirty="0">
                <a:solidFill>
                  <a:schemeClr val="accent2"/>
                </a:solidFill>
                <a:latin typeface="Arial Black" panose="020B0A04020102020204" pitchFamily="34" charset="0"/>
                <a:cs typeface="Times New Roman"/>
              </a:rPr>
              <a:t>ee</a:t>
            </a:r>
            <a:r>
              <a:rPr lang="en-US" sz="3200" b="1" dirty="0">
                <a:solidFill>
                  <a:schemeClr val="accent2"/>
                </a:solidFill>
                <a:latin typeface="Arial Black" panose="020B0A04020102020204" pitchFamily="34" charset="0"/>
                <a:cs typeface="Times New Roman"/>
              </a:rPr>
              <a:t>d or Mo</a:t>
            </a:r>
            <a:r>
              <a:rPr lang="en-US" sz="3200" b="1" spc="-3" dirty="0">
                <a:solidFill>
                  <a:schemeClr val="accent2"/>
                </a:solidFill>
                <a:latin typeface="Arial Black" panose="020B0A04020102020204" pitchFamily="34" charset="0"/>
                <a:cs typeface="Times New Roman"/>
              </a:rPr>
              <a:t>r</a:t>
            </a:r>
            <a:r>
              <a:rPr lang="en-US" sz="3200" b="1" spc="11" dirty="0">
                <a:solidFill>
                  <a:schemeClr val="accent2"/>
                </a:solidFill>
                <a:latin typeface="Arial Black" panose="020B0A04020102020204" pitchFamily="34" charset="0"/>
                <a:cs typeface="Times New Roman"/>
              </a:rPr>
              <a:t>t</a:t>
            </a:r>
            <a:r>
              <a:rPr lang="en-US" sz="3200" b="1" spc="-7" dirty="0">
                <a:solidFill>
                  <a:schemeClr val="accent2"/>
                </a:solidFill>
                <a:latin typeface="Arial Black" panose="020B0A04020102020204" pitchFamily="34" charset="0"/>
                <a:cs typeface="Times New Roman"/>
              </a:rPr>
              <a:t>g</a:t>
            </a:r>
            <a:r>
              <a:rPr lang="en-US" sz="3200" b="1" spc="3" dirty="0">
                <a:solidFill>
                  <a:schemeClr val="accent2"/>
                </a:solidFill>
                <a:latin typeface="Arial Black" panose="020B0A04020102020204" pitchFamily="34" charset="0"/>
                <a:cs typeface="Times New Roman"/>
              </a:rPr>
              <a:t>a</a:t>
            </a:r>
            <a:r>
              <a:rPr lang="en-US" sz="3200" b="1" dirty="0">
                <a:solidFill>
                  <a:schemeClr val="accent2"/>
                </a:solidFill>
                <a:latin typeface="Arial Black" panose="020B0A04020102020204" pitchFamily="34" charset="0"/>
                <a:cs typeface="Times New Roman"/>
              </a:rPr>
              <a:t>ge</a:t>
            </a:r>
            <a:r>
              <a:rPr lang="en-US" sz="3200" b="1" spc="-3"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with a Pow</a:t>
            </a:r>
            <a:r>
              <a:rPr lang="en-US" sz="3200" b="1" spc="-3" dirty="0">
                <a:solidFill>
                  <a:schemeClr val="accent2"/>
                </a:solidFill>
                <a:latin typeface="Arial Black" panose="020B0A04020102020204" pitchFamily="34" charset="0"/>
                <a:cs typeface="Times New Roman"/>
              </a:rPr>
              <a:t>e</a:t>
            </a:r>
            <a:r>
              <a:rPr lang="en-US" sz="3200" b="1" dirty="0">
                <a:solidFill>
                  <a:schemeClr val="accent2"/>
                </a:solidFill>
                <a:latin typeface="Arial Black" panose="020B0A04020102020204" pitchFamily="34" charset="0"/>
                <a:cs typeface="Times New Roman"/>
              </a:rPr>
              <a:t>r of</a:t>
            </a:r>
            <a:r>
              <a:rPr lang="en-US" sz="3200" b="1" spc="3" dirty="0">
                <a:solidFill>
                  <a:schemeClr val="accent2"/>
                </a:solidFill>
                <a:latin typeface="Arial Black" panose="020B0A04020102020204" pitchFamily="34" charset="0"/>
                <a:cs typeface="Times New Roman"/>
              </a:rPr>
              <a:t> </a:t>
            </a:r>
            <a:r>
              <a:rPr lang="en-US" sz="3200" b="1" dirty="0">
                <a:solidFill>
                  <a:schemeClr val="accent2"/>
                </a:solidFill>
                <a:latin typeface="Arial Black" panose="020B0A04020102020204" pitchFamily="34" charset="0"/>
                <a:cs typeface="Times New Roman"/>
              </a:rPr>
              <a:t>Attor</a:t>
            </a:r>
            <a:r>
              <a:rPr lang="en-US" sz="3200" b="1" spc="7" dirty="0">
                <a:solidFill>
                  <a:schemeClr val="accent2"/>
                </a:solidFill>
                <a:latin typeface="Arial Black" panose="020B0A04020102020204" pitchFamily="34" charset="0"/>
                <a:cs typeface="Times New Roman"/>
              </a:rPr>
              <a:t>n</a:t>
            </a:r>
            <a:r>
              <a:rPr lang="en-US" sz="3200" b="1" spc="3" dirty="0">
                <a:solidFill>
                  <a:schemeClr val="accent2"/>
                </a:solidFill>
                <a:latin typeface="Arial Black" panose="020B0A04020102020204" pitchFamily="34" charset="0"/>
                <a:cs typeface="Times New Roman"/>
              </a:rPr>
              <a:t>e</a:t>
            </a:r>
            <a:r>
              <a:rPr lang="en-US" sz="3200" b="1" spc="-26" dirty="0">
                <a:solidFill>
                  <a:schemeClr val="accent2"/>
                </a:solidFill>
                <a:latin typeface="Arial Black" panose="020B0A04020102020204" pitchFamily="34" charset="0"/>
                <a:cs typeface="Times New Roman"/>
              </a:rPr>
              <a:t>y</a:t>
            </a:r>
            <a:r>
              <a:rPr lang="en-US" sz="3200" b="1" dirty="0">
                <a:solidFill>
                  <a:schemeClr val="accent2"/>
                </a:solidFill>
                <a:latin typeface="Arial Black" panose="020B0A04020102020204" pitchFamily="34" charset="0"/>
                <a:cs typeface="Times New Roman"/>
              </a:rPr>
              <a:t>? </a:t>
            </a:r>
            <a:r>
              <a:rPr lang="en-US" sz="3200" b="1" spc="14" dirty="0">
                <a:solidFill>
                  <a:schemeClr val="accent2"/>
                </a:solidFill>
                <a:latin typeface="Arial Black" panose="020B0A04020102020204" pitchFamily="34" charset="0"/>
                <a:cs typeface="Times New Roman"/>
              </a:rPr>
              <a:t> </a:t>
            </a:r>
            <a:br>
              <a:rPr lang="en-US" b="1" spc="14" dirty="0">
                <a:solidFill>
                  <a:srgbClr val="C00000"/>
                </a:solidFill>
                <a:cs typeface="Times New Roman"/>
              </a:rPr>
            </a:br>
            <a:br>
              <a:rPr lang="en-US" spc="14" dirty="0">
                <a:solidFill>
                  <a:schemeClr val="accent4">
                    <a:lumMod val="10000"/>
                  </a:schemeClr>
                </a:solidFill>
                <a:cs typeface="Times New Roman"/>
              </a:rPr>
            </a:br>
            <a:endParaRPr lang="en-US" dirty="0"/>
          </a:p>
        </p:txBody>
      </p:sp>
      <p:sp>
        <p:nvSpPr>
          <p:cNvPr id="6" name="Rectangle 5"/>
          <p:cNvSpPr/>
          <p:nvPr/>
        </p:nvSpPr>
        <p:spPr>
          <a:xfrm>
            <a:off x="2767660" y="3454180"/>
            <a:ext cx="6502486" cy="523220"/>
          </a:xfrm>
          <a:prstGeom prst="rect">
            <a:avLst/>
          </a:prstGeom>
        </p:spPr>
        <p:txBody>
          <a:bodyPr wrap="none">
            <a:spAutoFit/>
          </a:bodyPr>
          <a:lstStyle/>
          <a:p>
            <a:r>
              <a:rPr lang="en-US" sz="2800" b="1" spc="14" dirty="0">
                <a:solidFill>
                  <a:schemeClr val="accent2"/>
                </a:solidFill>
                <a:latin typeface="Arial Black" panose="020B0A04020102020204" pitchFamily="34" charset="0"/>
                <a:cs typeface="Times New Roman"/>
              </a:rPr>
              <a:t>• </a:t>
            </a:r>
            <a:r>
              <a:rPr lang="en-US" sz="2800" b="1" spc="3" dirty="0">
                <a:solidFill>
                  <a:schemeClr val="accent4">
                    <a:lumMod val="10000"/>
                  </a:schemeClr>
                </a:solidFill>
                <a:latin typeface="Arial Black" panose="020B0A04020102020204" pitchFamily="34" charset="0"/>
                <a:cs typeface="Times New Roman"/>
              </a:rPr>
              <a:t>W</a:t>
            </a:r>
            <a:r>
              <a:rPr lang="en-US" sz="2800" b="1" dirty="0">
                <a:solidFill>
                  <a:schemeClr val="accent4">
                    <a:lumMod val="10000"/>
                  </a:schemeClr>
                </a:solidFill>
                <a:latin typeface="Arial Black" panose="020B0A04020102020204" pitchFamily="34" charset="0"/>
                <a:cs typeface="Times New Roman"/>
              </a:rPr>
              <a:t>ould a </a:t>
            </a:r>
            <a:r>
              <a:rPr lang="en-US" sz="2800" b="1" spc="-3" dirty="0">
                <a:solidFill>
                  <a:schemeClr val="accent4">
                    <a:lumMod val="10000"/>
                  </a:schemeClr>
                </a:solidFill>
                <a:latin typeface="Arial Black" panose="020B0A04020102020204" pitchFamily="34" charset="0"/>
                <a:cs typeface="Times New Roman"/>
              </a:rPr>
              <a:t>D</a:t>
            </a:r>
            <a:r>
              <a:rPr lang="en-US" sz="2800" b="1" dirty="0">
                <a:solidFill>
                  <a:schemeClr val="accent4">
                    <a:lumMod val="10000"/>
                  </a:schemeClr>
                </a:solidFill>
                <a:latin typeface="Arial Black" panose="020B0A04020102020204" pitchFamily="34" charset="0"/>
                <a:cs typeface="Times New Roman"/>
              </a:rPr>
              <a:t>ir</a:t>
            </a:r>
            <a:r>
              <a:rPr lang="en-US" sz="2800" b="1" spc="-3" dirty="0">
                <a:solidFill>
                  <a:schemeClr val="accent4">
                    <a:lumMod val="10000"/>
                  </a:schemeClr>
                </a:solidFill>
                <a:latin typeface="Arial Black" panose="020B0A04020102020204" pitchFamily="34" charset="0"/>
                <a:cs typeface="Times New Roman"/>
              </a:rPr>
              <a:t>ec</a:t>
            </a:r>
            <a:r>
              <a:rPr lang="en-US" sz="2800" b="1" dirty="0">
                <a:solidFill>
                  <a:schemeClr val="accent4">
                    <a:lumMod val="10000"/>
                  </a:schemeClr>
                </a:solidFill>
                <a:latin typeface="Arial Black" panose="020B0A04020102020204" pitchFamily="34" charset="0"/>
                <a:cs typeface="Times New Roman"/>
              </a:rPr>
              <a:t>t</a:t>
            </a:r>
            <a:r>
              <a:rPr lang="en-US" sz="2800" b="1" spc="3" dirty="0">
                <a:solidFill>
                  <a:schemeClr val="accent4">
                    <a:lumMod val="10000"/>
                  </a:schemeClr>
                </a:solidFill>
                <a:latin typeface="Arial Black" panose="020B0A04020102020204" pitchFamily="34" charset="0"/>
                <a:cs typeface="Times New Roman"/>
              </a:rPr>
              <a:t>i</a:t>
            </a:r>
            <a:r>
              <a:rPr lang="en-US" sz="2800" b="1" dirty="0">
                <a:solidFill>
                  <a:schemeClr val="accent4">
                    <a:lumMod val="10000"/>
                  </a:schemeClr>
                </a:solidFill>
                <a:latin typeface="Arial Black" panose="020B0A04020102020204" pitchFamily="34" charset="0"/>
                <a:cs typeface="Times New Roman"/>
              </a:rPr>
              <a:t>ve</a:t>
            </a:r>
            <a:r>
              <a:rPr lang="en-US" sz="2800" b="1" spc="-3" dirty="0">
                <a:solidFill>
                  <a:schemeClr val="accent4">
                    <a:lumMod val="10000"/>
                  </a:schemeClr>
                </a:solidFill>
                <a:latin typeface="Arial Black" panose="020B0A04020102020204" pitchFamily="34" charset="0"/>
                <a:cs typeface="Times New Roman"/>
              </a:rPr>
              <a:t> </a:t>
            </a:r>
            <a:r>
              <a:rPr lang="en-US" sz="2800" b="1" dirty="0">
                <a:solidFill>
                  <a:schemeClr val="accent4">
                    <a:lumMod val="10000"/>
                  </a:schemeClr>
                </a:solidFill>
                <a:latin typeface="Arial Black" panose="020B0A04020102020204" pitchFamily="34" charset="0"/>
                <a:cs typeface="Times New Roman"/>
              </a:rPr>
              <a:t>be </a:t>
            </a:r>
            <a:r>
              <a:rPr lang="en-US" sz="2800" b="1" spc="-3" dirty="0">
                <a:solidFill>
                  <a:schemeClr val="accent4">
                    <a:lumMod val="10000"/>
                  </a:schemeClr>
                </a:solidFill>
                <a:latin typeface="Arial Black" panose="020B0A04020102020204" pitchFamily="34" charset="0"/>
                <a:cs typeface="Times New Roman"/>
              </a:rPr>
              <a:t>re</a:t>
            </a:r>
            <a:r>
              <a:rPr lang="en-US" sz="2800" b="1" dirty="0">
                <a:solidFill>
                  <a:schemeClr val="accent4">
                    <a:lumMod val="10000"/>
                  </a:schemeClr>
                </a:solidFill>
                <a:latin typeface="Arial Black" panose="020B0A04020102020204" pitchFamily="34" charset="0"/>
                <a:cs typeface="Times New Roman"/>
              </a:rPr>
              <a:t>quir</a:t>
            </a:r>
            <a:r>
              <a:rPr lang="en-US" sz="2800" b="1" spc="-3" dirty="0">
                <a:solidFill>
                  <a:schemeClr val="accent4">
                    <a:lumMod val="10000"/>
                  </a:schemeClr>
                </a:solidFill>
                <a:latin typeface="Arial Black" panose="020B0A04020102020204" pitchFamily="34" charset="0"/>
                <a:cs typeface="Times New Roman"/>
              </a:rPr>
              <a:t>e</a:t>
            </a:r>
            <a:r>
              <a:rPr lang="en-US" sz="2800" b="1" dirty="0">
                <a:solidFill>
                  <a:schemeClr val="accent4">
                    <a:lumMod val="10000"/>
                  </a:schemeClr>
                </a:solidFill>
                <a:latin typeface="Arial Black" panose="020B0A04020102020204" pitchFamily="34" charset="0"/>
                <a:cs typeface="Times New Roman"/>
              </a:rPr>
              <a:t>d?</a:t>
            </a:r>
            <a:endParaRPr lang="en-US" sz="2800" b="1" dirty="0">
              <a:latin typeface="Arial Black" panose="020B0A04020102020204" pitchFamily="34" charset="0"/>
            </a:endParaRPr>
          </a:p>
        </p:txBody>
      </p:sp>
    </p:spTree>
    <p:extLst>
      <p:ext uri="{BB962C8B-B14F-4D97-AF65-F5344CB8AC3E}">
        <p14:creationId xmlns:p14="http://schemas.microsoft.com/office/powerpoint/2010/main" val="1653155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2734" y="1592132"/>
            <a:ext cx="10413402" cy="699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32734" y="1141234"/>
            <a:ext cx="10298412" cy="3323987"/>
          </a:xfrm>
          <a:prstGeom prst="rect">
            <a:avLst/>
          </a:prstGeom>
        </p:spPr>
        <p:txBody>
          <a:bodyPr wrap="square">
            <a:spAutoFit/>
          </a:bodyPr>
          <a:lstStyle/>
          <a:p>
            <a:r>
              <a:rPr lang="en-US" sz="3200" b="1" dirty="0">
                <a:solidFill>
                  <a:schemeClr val="accent2"/>
                </a:solidFill>
                <a:latin typeface="Arial Black" panose="020B0A04020102020204" pitchFamily="34" charset="0"/>
                <a:cs typeface="Arial" panose="020B0604020202020204" pitchFamily="34" charset="0"/>
              </a:rPr>
              <a:t>The</a:t>
            </a:r>
            <a:r>
              <a:rPr lang="en-US" sz="3200" b="1" spc="-3"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C</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rtifi</a:t>
            </a:r>
            <a:r>
              <a:rPr lang="en-US" sz="3200" b="1" spc="-3" dirty="0">
                <a:solidFill>
                  <a:schemeClr val="accent2"/>
                </a:solidFill>
                <a:latin typeface="Arial Black" panose="020B0A04020102020204" pitchFamily="34" charset="0"/>
                <a:cs typeface="Arial" panose="020B0604020202020204" pitchFamily="34" charset="0"/>
              </a:rPr>
              <a:t>ca</a:t>
            </a:r>
            <a:r>
              <a:rPr lang="en-US" sz="3200" b="1" dirty="0">
                <a:solidFill>
                  <a:schemeClr val="accent2"/>
                </a:solidFill>
                <a:latin typeface="Arial Black" panose="020B0A04020102020204" pitchFamily="34" charset="0"/>
                <a:cs typeface="Arial" panose="020B0604020202020204" pitchFamily="34" charset="0"/>
              </a:rPr>
              <a:t>te </a:t>
            </a:r>
            <a:r>
              <a:rPr lang="en-US" sz="3200" b="1" spc="7" dirty="0">
                <a:solidFill>
                  <a:schemeClr val="accent2"/>
                </a:solidFill>
                <a:latin typeface="Arial Black" panose="020B0A04020102020204" pitchFamily="34" charset="0"/>
                <a:cs typeface="Arial" panose="020B0604020202020204" pitchFamily="34" charset="0"/>
              </a:rPr>
              <a:t>o</a:t>
            </a:r>
            <a:r>
              <a:rPr lang="en-US" sz="3200" b="1" dirty="0">
                <a:solidFill>
                  <a:schemeClr val="accent2"/>
                </a:solidFill>
                <a:latin typeface="Arial Black" panose="020B0A04020102020204" pitchFamily="34" charset="0"/>
                <a:cs typeface="Arial" panose="020B0604020202020204" pitchFamily="34" charset="0"/>
              </a:rPr>
              <a:t>f </a:t>
            </a:r>
            <a:r>
              <a:rPr lang="en-US" sz="3200" b="1" spc="-3" dirty="0">
                <a:solidFill>
                  <a:schemeClr val="accent2"/>
                </a:solidFill>
                <a:latin typeface="Arial Black" panose="020B0A04020102020204" pitchFamily="34" charset="0"/>
                <a:cs typeface="Arial" panose="020B0604020202020204" pitchFamily="34" charset="0"/>
              </a:rPr>
              <a:t>T</a:t>
            </a:r>
            <a:r>
              <a:rPr lang="en-US" sz="3200" b="1" dirty="0">
                <a:solidFill>
                  <a:schemeClr val="accent2"/>
                </a:solidFill>
                <a:latin typeface="Arial Black" panose="020B0A04020102020204" pitchFamily="34" charset="0"/>
                <a:cs typeface="Arial" panose="020B0604020202020204" pitchFamily="34" charset="0"/>
              </a:rPr>
              <a:t>i</a:t>
            </a:r>
            <a:r>
              <a:rPr lang="en-US" sz="3200" b="1" spc="3" dirty="0">
                <a:solidFill>
                  <a:schemeClr val="accent2"/>
                </a:solidFill>
                <a:latin typeface="Arial Black" panose="020B0A04020102020204" pitchFamily="34" charset="0"/>
                <a:cs typeface="Arial" panose="020B0604020202020204" pitchFamily="34" charset="0"/>
              </a:rPr>
              <a:t>t</a:t>
            </a:r>
            <a:r>
              <a:rPr lang="en-US" sz="3200" b="1" dirty="0">
                <a:solidFill>
                  <a:schemeClr val="accent2"/>
                </a:solidFill>
                <a:latin typeface="Arial Black" panose="020B0A04020102020204" pitchFamily="34" charset="0"/>
                <a:cs typeface="Arial" panose="020B0604020202020204" pitchFamily="34" charset="0"/>
              </a:rPr>
              <a:t>le is in </a:t>
            </a:r>
            <a:r>
              <a:rPr lang="en-US" sz="3200" b="1" spc="3" dirty="0">
                <a:solidFill>
                  <a:schemeClr val="accent2"/>
                </a:solidFill>
                <a:latin typeface="Arial Black" panose="020B0A04020102020204" pitchFamily="34" charset="0"/>
                <a:cs typeface="Arial" panose="020B0604020202020204" pitchFamily="34" charset="0"/>
              </a:rPr>
              <a:t>t</a:t>
            </a:r>
            <a:r>
              <a:rPr lang="en-US" sz="3200" b="1" dirty="0">
                <a:solidFill>
                  <a:schemeClr val="accent2"/>
                </a:solidFill>
                <a:latin typeface="Arial Black" panose="020B0A04020102020204" pitchFamily="34" charset="0"/>
                <a:cs typeface="Arial" panose="020B0604020202020204" pitchFamily="34" charset="0"/>
              </a:rPr>
              <a:t>he</a:t>
            </a:r>
            <a:r>
              <a:rPr lang="en-US" sz="3200" b="1" spc="-3"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n</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me </a:t>
            </a:r>
            <a:r>
              <a:rPr lang="en-US" sz="3200" b="1" spc="7" dirty="0">
                <a:solidFill>
                  <a:schemeClr val="accent2"/>
                </a:solidFill>
                <a:latin typeface="Arial Black" panose="020B0A04020102020204" pitchFamily="34" charset="0"/>
                <a:cs typeface="Arial" panose="020B0604020202020204" pitchFamily="34" charset="0"/>
              </a:rPr>
              <a:t>o</a:t>
            </a:r>
            <a:r>
              <a:rPr lang="en-US" sz="3200" b="1" dirty="0">
                <a:solidFill>
                  <a:schemeClr val="accent2"/>
                </a:solidFill>
                <a:latin typeface="Arial Black" panose="020B0A04020102020204" pitchFamily="34" charset="0"/>
                <a:cs typeface="Arial" panose="020B0604020202020204" pitchFamily="34" charset="0"/>
              </a:rPr>
              <a:t>f Alice, the</a:t>
            </a:r>
            <a:r>
              <a:rPr lang="en-US" sz="3200" b="1" spc="-3" dirty="0">
                <a:solidFill>
                  <a:schemeClr val="accent2"/>
                </a:solidFill>
                <a:latin typeface="Arial Black" panose="020B0A04020102020204" pitchFamily="34" charset="0"/>
                <a:cs typeface="Arial" panose="020B0604020202020204" pitchFamily="34" charset="0"/>
              </a:rPr>
              <a:t> </a:t>
            </a:r>
            <a:r>
              <a:rPr lang="en-US" sz="3200" b="1" spc="3" dirty="0">
                <a:solidFill>
                  <a:schemeClr val="accent2"/>
                </a:solidFill>
                <a:latin typeface="Arial Black" panose="020B0A04020102020204" pitchFamily="34" charset="0"/>
                <a:cs typeface="Arial" panose="020B0604020202020204" pitchFamily="34" charset="0"/>
              </a:rPr>
              <a:t>r</a:t>
            </a:r>
            <a:r>
              <a:rPr lang="en-US" sz="3200" b="1" spc="-3" dirty="0">
                <a:solidFill>
                  <a:schemeClr val="accent2"/>
                </a:solidFill>
                <a:latin typeface="Arial Black" panose="020B0A04020102020204" pitchFamily="34" charset="0"/>
                <a:cs typeface="Arial" panose="020B0604020202020204" pitchFamily="34" charset="0"/>
              </a:rPr>
              <a:t>e</a:t>
            </a:r>
            <a:r>
              <a:rPr lang="en-US" sz="3200" b="1" spc="-7" dirty="0">
                <a:solidFill>
                  <a:schemeClr val="accent2"/>
                </a:solidFill>
                <a:latin typeface="Arial Black" panose="020B0A04020102020204" pitchFamily="34" charset="0"/>
                <a:cs typeface="Arial" panose="020B0604020202020204" pitchFamily="34" charset="0"/>
              </a:rPr>
              <a:t>g</a:t>
            </a:r>
            <a:r>
              <a:rPr lang="en-US" sz="3200" b="1" dirty="0">
                <a:solidFill>
                  <a:schemeClr val="accent2"/>
                </a:solidFill>
                <a:latin typeface="Arial Black" panose="020B0A04020102020204" pitchFamily="34" charset="0"/>
                <a:cs typeface="Arial" panose="020B0604020202020204" pitchFamily="34" charset="0"/>
              </a:rPr>
              <a:t>is</a:t>
            </a:r>
            <a:r>
              <a:rPr lang="en-US" sz="3200" b="1" spc="3" dirty="0">
                <a:solidFill>
                  <a:schemeClr val="accent2"/>
                </a:solidFill>
                <a:latin typeface="Arial Black" panose="020B0A04020102020204" pitchFamily="34" charset="0"/>
                <a:cs typeface="Arial" panose="020B0604020202020204" pitchFamily="34" charset="0"/>
              </a:rPr>
              <a:t>t</a:t>
            </a:r>
            <a:r>
              <a:rPr lang="en-US" sz="3200" b="1" spc="14"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a:t>
            </a:r>
            <a:r>
              <a:rPr lang="en-US" sz="3200" b="1" spc="-7"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d ow</a:t>
            </a:r>
            <a:r>
              <a:rPr lang="en-US" sz="3200" b="1" spc="7" dirty="0">
                <a:solidFill>
                  <a:schemeClr val="accent2"/>
                </a:solidFill>
                <a:latin typeface="Arial Black" panose="020B0A04020102020204" pitchFamily="34" charset="0"/>
                <a:cs typeface="Arial" panose="020B0604020202020204" pitchFamily="34" charset="0"/>
              </a:rPr>
              <a:t>n</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 D</a:t>
            </a:r>
            <a:r>
              <a:rPr lang="en-US" sz="3200" b="1" spc="-3" dirty="0">
                <a:solidFill>
                  <a:schemeClr val="accent2"/>
                </a:solidFill>
                <a:latin typeface="Arial Black" panose="020B0A04020102020204" pitchFamily="34" charset="0"/>
                <a:cs typeface="Arial" panose="020B0604020202020204" pitchFamily="34" charset="0"/>
              </a:rPr>
              <a:t>ee</a:t>
            </a:r>
            <a:r>
              <a:rPr lang="en-US" sz="3200" b="1" dirty="0">
                <a:solidFill>
                  <a:schemeClr val="accent2"/>
                </a:solidFill>
                <a:latin typeface="Arial Black" panose="020B0A04020102020204" pitchFamily="34" charset="0"/>
                <a:cs typeface="Arial" panose="020B0604020202020204" pitchFamily="34" charset="0"/>
              </a:rPr>
              <a:t>d </a:t>
            </a:r>
            <a:r>
              <a:rPr lang="en-US" sz="3200" b="1" spc="-3" dirty="0">
                <a:solidFill>
                  <a:schemeClr val="accent2"/>
                </a:solidFill>
                <a:latin typeface="Arial Black" panose="020B0A04020102020204" pitchFamily="34" charset="0"/>
                <a:cs typeface="Arial" panose="020B0604020202020204" pitchFamily="34" charset="0"/>
              </a:rPr>
              <a:t>c</a:t>
            </a:r>
            <a:r>
              <a:rPr lang="en-US" sz="3200" b="1" dirty="0">
                <a:solidFill>
                  <a:schemeClr val="accent2"/>
                </a:solidFill>
                <a:latin typeface="Arial Black" panose="020B0A04020102020204" pitchFamily="34" charset="0"/>
                <a:cs typeface="Arial" panose="020B0604020202020204" pitchFamily="34" charset="0"/>
              </a:rPr>
              <a:t>o</a:t>
            </a:r>
            <a:r>
              <a:rPr lang="en-US" sz="3200" b="1" spc="11" dirty="0">
                <a:solidFill>
                  <a:schemeClr val="accent2"/>
                </a:solidFill>
                <a:latin typeface="Arial Black" panose="020B0A04020102020204" pitchFamily="34" charset="0"/>
                <a:cs typeface="Arial" panose="020B0604020202020204" pitchFamily="34" charset="0"/>
              </a:rPr>
              <a:t>m</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s in</a:t>
            </a:r>
            <a:r>
              <a:rPr lang="en-US" sz="3200" b="1" spc="3"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with </a:t>
            </a:r>
            <a:r>
              <a:rPr lang="en-US" sz="3200" b="1" spc="3" dirty="0">
                <a:solidFill>
                  <a:schemeClr val="accent2"/>
                </a:solidFill>
                <a:latin typeface="Arial Black" panose="020B0A04020102020204" pitchFamily="34" charset="0"/>
                <a:cs typeface="Arial" panose="020B0604020202020204" pitchFamily="34" charset="0"/>
              </a:rPr>
              <a:t>t</a:t>
            </a:r>
            <a:r>
              <a:rPr lang="en-US" sz="3200" b="1" dirty="0">
                <a:solidFill>
                  <a:schemeClr val="accent2"/>
                </a:solidFill>
                <a:latin typeface="Arial Black" panose="020B0A04020102020204" pitchFamily="34" charset="0"/>
                <a:cs typeface="Arial" panose="020B0604020202020204" pitchFamily="34" charset="0"/>
              </a:rPr>
              <a:t>wo </a:t>
            </a:r>
            <a:r>
              <a:rPr lang="en-US" sz="3200" b="1" spc="-11" dirty="0">
                <a:solidFill>
                  <a:schemeClr val="accent2"/>
                </a:solidFill>
                <a:latin typeface="Arial Black" panose="020B0A04020102020204" pitchFamily="34" charset="0"/>
                <a:cs typeface="Arial" panose="020B0604020202020204" pitchFamily="34" charset="0"/>
              </a:rPr>
              <a:t>g</a:t>
            </a:r>
            <a:r>
              <a:rPr lang="en-US" sz="3200" b="1" spc="3" dirty="0">
                <a:solidFill>
                  <a:schemeClr val="accent2"/>
                </a:solidFill>
                <a:latin typeface="Arial Black" panose="020B0A04020102020204" pitchFamily="34" charset="0"/>
                <a:cs typeface="Arial" panose="020B0604020202020204" pitchFamily="34" charset="0"/>
              </a:rPr>
              <a:t>r</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ntors </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nd p</a:t>
            </a:r>
            <a:r>
              <a:rPr lang="en-US" sz="3200" b="1" spc="-3" dirty="0">
                <a:solidFill>
                  <a:schemeClr val="accent2"/>
                </a:solidFill>
                <a:latin typeface="Arial Black" panose="020B0A04020102020204" pitchFamily="34" charset="0"/>
                <a:cs typeface="Arial" panose="020B0604020202020204" pitchFamily="34" charset="0"/>
              </a:rPr>
              <a:t>r</a:t>
            </a:r>
            <a:r>
              <a:rPr lang="en-US" sz="3200" b="1" dirty="0">
                <a:solidFill>
                  <a:schemeClr val="accent2"/>
                </a:solidFill>
                <a:latin typeface="Arial Black" panose="020B0A04020102020204" pitchFamily="34" charset="0"/>
                <a:cs typeface="Arial" panose="020B0604020202020204" pitchFamily="34" charset="0"/>
              </a:rPr>
              <a:t>o</a:t>
            </a:r>
            <a:r>
              <a:rPr lang="en-US" sz="3200" b="1" spc="7" dirty="0">
                <a:solidFill>
                  <a:schemeClr val="accent2"/>
                </a:solidFill>
                <a:latin typeface="Arial Black" panose="020B0A04020102020204" pitchFamily="34" charset="0"/>
                <a:cs typeface="Arial" panose="020B0604020202020204" pitchFamily="34" charset="0"/>
              </a:rPr>
              <a:t>p</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 s</a:t>
            </a:r>
            <a:r>
              <a:rPr lang="en-US" sz="3200" b="1" spc="7" dirty="0">
                <a:solidFill>
                  <a:schemeClr val="accent2"/>
                </a:solidFill>
                <a:latin typeface="Arial Black" panose="020B0A04020102020204" pitchFamily="34" charset="0"/>
                <a:cs typeface="Arial" panose="020B0604020202020204" pitchFamily="34" charset="0"/>
              </a:rPr>
              <a:t>i</a:t>
            </a:r>
            <a:r>
              <a:rPr lang="en-US" sz="3200" b="1" spc="-7" dirty="0">
                <a:solidFill>
                  <a:schemeClr val="accent2"/>
                </a:solidFill>
                <a:latin typeface="Arial Black" panose="020B0A04020102020204" pitchFamily="34" charset="0"/>
                <a:cs typeface="Arial" panose="020B0604020202020204" pitchFamily="34" charset="0"/>
              </a:rPr>
              <a:t>g</a:t>
            </a:r>
            <a:r>
              <a:rPr lang="en-US" sz="3200" b="1" dirty="0">
                <a:solidFill>
                  <a:schemeClr val="accent2"/>
                </a:solidFill>
                <a:latin typeface="Arial Black" panose="020B0A04020102020204" pitchFamily="34" charset="0"/>
                <a:cs typeface="Arial" panose="020B0604020202020204" pitchFamily="34" charset="0"/>
              </a:rPr>
              <a:t>n</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tur</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s,</a:t>
            </a:r>
            <a:r>
              <a:rPr lang="en-US" sz="3200" b="1" spc="7" dirty="0">
                <a:solidFill>
                  <a:schemeClr val="accent2"/>
                </a:solidFill>
                <a:latin typeface="Arial Black" panose="020B0A04020102020204" pitchFamily="34" charset="0"/>
                <a:cs typeface="Arial" panose="020B0604020202020204" pitchFamily="34" charset="0"/>
              </a:rPr>
              <a:t> </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tc.: Al</a:t>
            </a:r>
            <a:r>
              <a:rPr lang="en-US" sz="3200" b="1" spc="3" dirty="0">
                <a:solidFill>
                  <a:schemeClr val="accent2"/>
                </a:solidFill>
                <a:latin typeface="Arial Black" panose="020B0A04020102020204" pitchFamily="34" charset="0"/>
                <a:cs typeface="Arial" panose="020B0604020202020204" pitchFamily="34" charset="0"/>
              </a:rPr>
              <a:t>i</a:t>
            </a:r>
            <a:r>
              <a:rPr lang="en-US" sz="3200" b="1" spc="-3" dirty="0">
                <a:solidFill>
                  <a:schemeClr val="accent2"/>
                </a:solidFill>
                <a:latin typeface="Arial Black" panose="020B0A04020102020204" pitchFamily="34" charset="0"/>
                <a:cs typeface="Arial" panose="020B0604020202020204" pitchFamily="34" charset="0"/>
              </a:rPr>
              <a:t>ce</a:t>
            </a:r>
            <a:r>
              <a:rPr lang="en-US" sz="3200" b="1" dirty="0">
                <a:solidFill>
                  <a:schemeClr val="accent2"/>
                </a:solidFill>
                <a:latin typeface="Arial Black" panose="020B0A04020102020204" pitchFamily="34" charset="0"/>
                <a:cs typeface="Arial" panose="020B0604020202020204" pitchFamily="34" charset="0"/>
              </a:rPr>
              <a:t>, si</a:t>
            </a:r>
            <a:r>
              <a:rPr lang="en-US" sz="3200" b="1" spc="11" dirty="0">
                <a:solidFill>
                  <a:schemeClr val="accent2"/>
                </a:solidFill>
                <a:latin typeface="Arial Black" panose="020B0A04020102020204" pitchFamily="34" charset="0"/>
                <a:cs typeface="Arial" panose="020B0604020202020204" pitchFamily="34" charset="0"/>
              </a:rPr>
              <a:t>n</a:t>
            </a:r>
            <a:r>
              <a:rPr lang="en-US" sz="3200" b="1" spc="-7" dirty="0">
                <a:solidFill>
                  <a:schemeClr val="accent2"/>
                </a:solidFill>
                <a:latin typeface="Arial Black" panose="020B0A04020102020204" pitchFamily="34" charset="0"/>
                <a:cs typeface="Arial" panose="020B0604020202020204" pitchFamily="34" charset="0"/>
              </a:rPr>
              <a:t>g</a:t>
            </a:r>
            <a:r>
              <a:rPr lang="en-US" sz="3200" b="1" dirty="0">
                <a:solidFill>
                  <a:schemeClr val="accent2"/>
                </a:solidFill>
                <a:latin typeface="Arial Black" panose="020B0A04020102020204" pitchFamily="34" charset="0"/>
                <a:cs typeface="Arial" panose="020B0604020202020204" pitchFamily="34" charset="0"/>
              </a:rPr>
              <a:t>le</a:t>
            </a:r>
            <a:r>
              <a:rPr lang="en-US" sz="3200" b="1" spc="7" dirty="0">
                <a:solidFill>
                  <a:schemeClr val="accent2"/>
                </a:solidFill>
                <a:latin typeface="Arial Black" panose="020B0A04020102020204" pitchFamily="34" charset="0"/>
                <a:cs typeface="Arial" panose="020B0604020202020204" pitchFamily="34" charset="0"/>
              </a:rPr>
              <a:t> </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nd</a:t>
            </a:r>
            <a:r>
              <a:rPr lang="en-US" sz="3200" b="1" spc="7" dirty="0">
                <a:solidFill>
                  <a:schemeClr val="accent2"/>
                </a:solidFill>
                <a:latin typeface="Arial Black" panose="020B0A04020102020204" pitchFamily="34" charset="0"/>
                <a:cs typeface="Arial" panose="020B0604020202020204" pitchFamily="34" charset="0"/>
              </a:rPr>
              <a:t> </a:t>
            </a:r>
            <a:r>
              <a:rPr lang="en-US" sz="3200" b="1" spc="-22" dirty="0">
                <a:solidFill>
                  <a:schemeClr val="accent2"/>
                </a:solidFill>
                <a:latin typeface="Arial Black" panose="020B0A04020102020204" pitchFamily="34" charset="0"/>
                <a:cs typeface="Arial" panose="020B0604020202020204" pitchFamily="34" charset="0"/>
              </a:rPr>
              <a:t>I</a:t>
            </a:r>
            <a:r>
              <a:rPr lang="en-US" sz="3200" b="1" dirty="0">
                <a:solidFill>
                  <a:schemeClr val="accent2"/>
                </a:solidFill>
                <a:latin typeface="Arial Black" panose="020B0A04020102020204" pitchFamily="34" charset="0"/>
                <a:cs typeface="Arial" panose="020B0604020202020204" pitchFamily="34" charset="0"/>
              </a:rPr>
              <a:t>.M. </a:t>
            </a:r>
            <a:r>
              <a:rPr lang="en-US" sz="3200" b="1" spc="3" dirty="0">
                <a:solidFill>
                  <a:schemeClr val="accent2"/>
                </a:solidFill>
                <a:latin typeface="Arial Black" panose="020B0A04020102020204" pitchFamily="34" charset="0"/>
                <a:cs typeface="Arial" panose="020B0604020202020204" pitchFamily="34" charset="0"/>
              </a:rPr>
              <a:t>S</a:t>
            </a:r>
            <a:r>
              <a:rPr lang="en-US" sz="3200" b="1" dirty="0">
                <a:solidFill>
                  <a:schemeClr val="accent2"/>
                </a:solidFill>
                <a:latin typeface="Arial Black" panose="020B0A04020102020204" pitchFamily="34" charset="0"/>
                <a:cs typeface="Arial" panose="020B0604020202020204" pitchFamily="34" charset="0"/>
              </a:rPr>
              <a:t>tr</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n</a:t>
            </a:r>
            <a:r>
              <a:rPr lang="en-US" sz="3200" b="1" spc="-7" dirty="0">
                <a:solidFill>
                  <a:schemeClr val="accent2"/>
                </a:solidFill>
                <a:latin typeface="Arial Black" panose="020B0A04020102020204" pitchFamily="34" charset="0"/>
                <a:cs typeface="Arial" panose="020B0604020202020204" pitchFamily="34" charset="0"/>
              </a:rPr>
              <a:t>g</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 si</a:t>
            </a:r>
            <a:r>
              <a:rPr lang="en-US" sz="3200" b="1" spc="7" dirty="0">
                <a:solidFill>
                  <a:schemeClr val="accent2"/>
                </a:solidFill>
                <a:latin typeface="Arial Black" panose="020B0A04020102020204" pitchFamily="34" charset="0"/>
                <a:cs typeface="Arial" panose="020B0604020202020204" pitchFamily="34" charset="0"/>
              </a:rPr>
              <a:t>n</a:t>
            </a:r>
            <a:r>
              <a:rPr lang="en-US" sz="3200" b="1" spc="-7" dirty="0">
                <a:solidFill>
                  <a:schemeClr val="accent2"/>
                </a:solidFill>
                <a:latin typeface="Arial Black" panose="020B0A04020102020204" pitchFamily="34" charset="0"/>
                <a:cs typeface="Arial" panose="020B0604020202020204" pitchFamily="34" charset="0"/>
              </a:rPr>
              <a:t>g</a:t>
            </a:r>
            <a:r>
              <a:rPr lang="en-US" sz="3200" b="1" dirty="0">
                <a:solidFill>
                  <a:schemeClr val="accent2"/>
                </a:solidFill>
                <a:latin typeface="Arial Black" panose="020B0A04020102020204" pitchFamily="34" charset="0"/>
                <a:cs typeface="Arial" panose="020B0604020202020204" pitchFamily="34" charset="0"/>
              </a:rPr>
              <a:t>l</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 </a:t>
            </a:r>
            <a:r>
              <a:rPr lang="en-US" sz="3200" b="1" spc="7" dirty="0">
                <a:solidFill>
                  <a:schemeClr val="accent2"/>
                </a:solidFill>
                <a:latin typeface="Arial Black" panose="020B0A04020102020204" pitchFamily="34" charset="0"/>
                <a:cs typeface="Arial" panose="020B0604020202020204" pitchFamily="34" charset="0"/>
              </a:rPr>
              <a:t> </a:t>
            </a:r>
            <a:r>
              <a:rPr lang="en-US" sz="3200" b="1" spc="-11" dirty="0">
                <a:solidFill>
                  <a:schemeClr val="accent2"/>
                </a:solidFill>
                <a:latin typeface="Arial Black" panose="020B0A04020102020204" pitchFamily="34" charset="0"/>
                <a:cs typeface="Arial" panose="020B0604020202020204" pitchFamily="34" charset="0"/>
              </a:rPr>
              <a:t>I</a:t>
            </a:r>
            <a:r>
              <a:rPr lang="en-US" sz="3200" b="1" dirty="0">
                <a:solidFill>
                  <a:schemeClr val="accent2"/>
                </a:solidFill>
                <a:latin typeface="Arial Black" panose="020B0A04020102020204" pitchFamily="34" charset="0"/>
                <a:cs typeface="Arial" panose="020B0604020202020204" pitchFamily="34" charset="0"/>
              </a:rPr>
              <a:t>.M. </a:t>
            </a:r>
            <a:r>
              <a:rPr lang="en-US" sz="3200" b="1" spc="3" dirty="0">
                <a:solidFill>
                  <a:schemeClr val="accent2"/>
                </a:solidFill>
                <a:latin typeface="Arial Black" panose="020B0A04020102020204" pitchFamily="34" charset="0"/>
                <a:cs typeface="Arial" panose="020B0604020202020204" pitchFamily="34" charset="0"/>
              </a:rPr>
              <a:t>S</a:t>
            </a:r>
            <a:r>
              <a:rPr lang="en-US" sz="3200" b="1" dirty="0">
                <a:solidFill>
                  <a:schemeClr val="accent2"/>
                </a:solidFill>
                <a:latin typeface="Arial Black" panose="020B0A04020102020204" pitchFamily="34" charset="0"/>
                <a:cs typeface="Arial" panose="020B0604020202020204" pitchFamily="34" charset="0"/>
              </a:rPr>
              <a:t>t</a:t>
            </a:r>
            <a:r>
              <a:rPr lang="en-US" sz="3200" b="1" spc="7" dirty="0">
                <a:solidFill>
                  <a:schemeClr val="accent2"/>
                </a:solidFill>
                <a:latin typeface="Arial Black" panose="020B0A04020102020204" pitchFamily="34" charset="0"/>
                <a:cs typeface="Arial" panose="020B0604020202020204" pitchFamily="34" charset="0"/>
              </a:rPr>
              <a:t>r</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ng</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 </a:t>
            </a:r>
            <a:r>
              <a:rPr lang="en-US" sz="3200" b="1" spc="-7"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p</a:t>
            </a:r>
            <a:r>
              <a:rPr lang="en-US" sz="3200" b="1" spc="7" dirty="0">
                <a:solidFill>
                  <a:schemeClr val="accent2"/>
                </a:solidFill>
                <a:latin typeface="Arial Black" panose="020B0A04020102020204" pitchFamily="34" charset="0"/>
                <a:cs typeface="Arial" panose="020B0604020202020204" pitchFamily="34" charset="0"/>
              </a:rPr>
              <a:t>p</a:t>
            </a:r>
            <a:r>
              <a:rPr lang="en-US" sz="3200" b="1" spc="-3" dirty="0">
                <a:solidFill>
                  <a:schemeClr val="accent2"/>
                </a:solidFill>
                <a:latin typeface="Arial Black" panose="020B0A04020102020204" pitchFamily="34" charset="0"/>
                <a:cs typeface="Arial" panose="020B0604020202020204" pitchFamily="34" charset="0"/>
              </a:rPr>
              <a:t>e</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rs no</a:t>
            </a:r>
            <a:r>
              <a:rPr lang="en-US" sz="3200" b="1" spc="-3" dirty="0">
                <a:solidFill>
                  <a:schemeClr val="accent2"/>
                </a:solidFill>
                <a:latin typeface="Arial Black" panose="020B0A04020102020204" pitchFamily="34" charset="0"/>
                <a:cs typeface="Arial" panose="020B0604020202020204" pitchFamily="34" charset="0"/>
              </a:rPr>
              <a:t>w</a:t>
            </a:r>
            <a:r>
              <a:rPr lang="en-US" sz="3200" b="1" dirty="0">
                <a:solidFill>
                  <a:schemeClr val="accent2"/>
                </a:solidFill>
                <a:latin typeface="Arial Black" panose="020B0A04020102020204" pitchFamily="34" charset="0"/>
                <a:cs typeface="Arial" panose="020B0604020202020204" pitchFamily="34" charset="0"/>
              </a:rPr>
              <a:t>h</a:t>
            </a:r>
            <a:r>
              <a:rPr lang="en-US" sz="3200" b="1" spc="-3" dirty="0">
                <a:solidFill>
                  <a:schemeClr val="accent2"/>
                </a:solidFill>
                <a:latin typeface="Arial Black" panose="020B0A04020102020204" pitchFamily="34" charset="0"/>
                <a:cs typeface="Arial" panose="020B0604020202020204" pitchFamily="34" charset="0"/>
              </a:rPr>
              <a:t>e</a:t>
            </a:r>
            <a:r>
              <a:rPr lang="en-US" sz="3200" b="1" spc="3" dirty="0">
                <a:solidFill>
                  <a:schemeClr val="accent2"/>
                </a:solidFill>
                <a:latin typeface="Arial Black" panose="020B0A04020102020204" pitchFamily="34" charset="0"/>
                <a:cs typeface="Arial" panose="020B0604020202020204" pitchFamily="34" charset="0"/>
              </a:rPr>
              <a:t>r</a:t>
            </a:r>
            <a:r>
              <a:rPr lang="en-US" sz="3200" b="1" dirty="0">
                <a:solidFill>
                  <a:schemeClr val="accent2"/>
                </a:solidFill>
                <a:latin typeface="Arial Black" panose="020B0A04020102020204" pitchFamily="34" charset="0"/>
                <a:cs typeface="Arial" panose="020B0604020202020204" pitchFamily="34" charset="0"/>
              </a:rPr>
              <a:t>e</a:t>
            </a:r>
            <a:r>
              <a:rPr lang="en-US" sz="3200" b="1" spc="-3" dirty="0">
                <a:solidFill>
                  <a:schemeClr val="accent2"/>
                </a:solidFill>
                <a:latin typeface="Arial Black" panose="020B0A04020102020204" pitchFamily="34" charset="0"/>
                <a:cs typeface="Arial" panose="020B0604020202020204" pitchFamily="34" charset="0"/>
              </a:rPr>
              <a:t> </a:t>
            </a:r>
            <a:r>
              <a:rPr lang="en-US" sz="3200" b="1" spc="7" dirty="0">
                <a:solidFill>
                  <a:schemeClr val="accent2"/>
                </a:solidFill>
                <a:latin typeface="Arial Black" panose="020B0A04020102020204" pitchFamily="34" charset="0"/>
                <a:cs typeface="Arial" panose="020B0604020202020204" pitchFamily="34" charset="0"/>
              </a:rPr>
              <a:t>o</a:t>
            </a:r>
            <a:r>
              <a:rPr lang="en-US" sz="3200" b="1" dirty="0">
                <a:solidFill>
                  <a:schemeClr val="accent2"/>
                </a:solidFill>
                <a:latin typeface="Arial Black" panose="020B0A04020102020204" pitchFamily="34" charset="0"/>
                <a:cs typeface="Arial" panose="020B0604020202020204" pitchFamily="34" charset="0"/>
              </a:rPr>
              <a:t>n the C</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rtifi</a:t>
            </a:r>
            <a:r>
              <a:rPr lang="en-US" sz="3200" b="1" spc="-3" dirty="0">
                <a:solidFill>
                  <a:schemeClr val="accent2"/>
                </a:solidFill>
                <a:latin typeface="Arial Black" panose="020B0A04020102020204" pitchFamily="34" charset="0"/>
                <a:cs typeface="Arial" panose="020B0604020202020204" pitchFamily="34" charset="0"/>
              </a:rPr>
              <a:t>ca</a:t>
            </a:r>
            <a:r>
              <a:rPr lang="en-US" sz="3200" b="1" dirty="0">
                <a:solidFill>
                  <a:schemeClr val="accent2"/>
                </a:solidFill>
                <a:latin typeface="Arial Black" panose="020B0A04020102020204" pitchFamily="34" charset="0"/>
                <a:cs typeface="Arial" panose="020B0604020202020204" pitchFamily="34" charset="0"/>
              </a:rPr>
              <a:t>te </a:t>
            </a:r>
            <a:r>
              <a:rPr lang="en-US" sz="3200" b="1" spc="7" dirty="0">
                <a:solidFill>
                  <a:schemeClr val="accent2"/>
                </a:solidFill>
                <a:latin typeface="Arial Black" panose="020B0A04020102020204" pitchFamily="34" charset="0"/>
                <a:cs typeface="Arial" panose="020B0604020202020204" pitchFamily="34" charset="0"/>
              </a:rPr>
              <a:t>o</a:t>
            </a:r>
            <a:r>
              <a:rPr lang="en-US" sz="3200" b="1" dirty="0">
                <a:solidFill>
                  <a:schemeClr val="accent2"/>
                </a:solidFill>
                <a:latin typeface="Arial Black" panose="020B0A04020102020204" pitchFamily="34" charset="0"/>
                <a:cs typeface="Arial" panose="020B0604020202020204" pitchFamily="34" charset="0"/>
              </a:rPr>
              <a:t>f </a:t>
            </a:r>
            <a:r>
              <a:rPr lang="en-US" sz="3200" b="1" spc="-3" dirty="0">
                <a:solidFill>
                  <a:schemeClr val="accent2"/>
                </a:solidFill>
                <a:latin typeface="Arial Black" panose="020B0A04020102020204" pitchFamily="34" charset="0"/>
                <a:cs typeface="Arial" panose="020B0604020202020204" pitchFamily="34" charset="0"/>
              </a:rPr>
              <a:t>T</a:t>
            </a:r>
            <a:r>
              <a:rPr lang="en-US" sz="3200" b="1" dirty="0">
                <a:solidFill>
                  <a:schemeClr val="accent2"/>
                </a:solidFill>
                <a:latin typeface="Arial Black" panose="020B0A04020102020204" pitchFamily="34" charset="0"/>
                <a:cs typeface="Arial" panose="020B0604020202020204" pitchFamily="34" charset="0"/>
              </a:rPr>
              <a:t>i</a:t>
            </a:r>
            <a:r>
              <a:rPr lang="en-US" sz="3200" b="1" spc="3" dirty="0">
                <a:solidFill>
                  <a:schemeClr val="accent2"/>
                </a:solidFill>
                <a:latin typeface="Arial Black" panose="020B0A04020102020204" pitchFamily="34" charset="0"/>
                <a:cs typeface="Arial" panose="020B0604020202020204" pitchFamily="34" charset="0"/>
              </a:rPr>
              <a:t>t</a:t>
            </a:r>
            <a:r>
              <a:rPr lang="en-US" sz="3200" b="1" dirty="0">
                <a:solidFill>
                  <a:schemeClr val="accent2"/>
                </a:solidFill>
                <a:latin typeface="Arial Black" panose="020B0A04020102020204" pitchFamily="34" charset="0"/>
                <a:cs typeface="Arial" panose="020B0604020202020204" pitchFamily="34" charset="0"/>
              </a:rPr>
              <a:t>le. </a:t>
            </a:r>
            <a:r>
              <a:rPr lang="en-US" sz="3200" b="1" spc="19" dirty="0">
                <a:solidFill>
                  <a:schemeClr val="accent2"/>
                </a:solidFill>
                <a:latin typeface="Arial Black" panose="020B0A04020102020204" pitchFamily="34" charset="0"/>
                <a:cs typeface="Arial" panose="020B0604020202020204" pitchFamily="34" charset="0"/>
              </a:rPr>
              <a:t> </a:t>
            </a:r>
            <a:br>
              <a:rPr lang="en-US" b="1" spc="19" dirty="0">
                <a:solidFill>
                  <a:srgbClr val="C00000"/>
                </a:solidFill>
                <a:cs typeface="Arial" panose="020B0604020202020204" pitchFamily="34" charset="0"/>
              </a:rPr>
            </a:br>
            <a:endParaRPr lang="en-US" dirty="0"/>
          </a:p>
        </p:txBody>
      </p:sp>
      <p:sp>
        <p:nvSpPr>
          <p:cNvPr id="6" name="Rectangle 5"/>
          <p:cNvSpPr/>
          <p:nvPr/>
        </p:nvSpPr>
        <p:spPr>
          <a:xfrm>
            <a:off x="1832386" y="4392899"/>
            <a:ext cx="9258748" cy="1384995"/>
          </a:xfrm>
          <a:prstGeom prst="rect">
            <a:avLst/>
          </a:prstGeom>
        </p:spPr>
        <p:txBody>
          <a:bodyPr wrap="square">
            <a:spAutoFit/>
          </a:bodyPr>
          <a:lstStyle/>
          <a:p>
            <a:r>
              <a:rPr lang="en-US" sz="2800" b="1" spc="19" dirty="0">
                <a:solidFill>
                  <a:schemeClr val="accent2"/>
                </a:solidFill>
                <a:latin typeface="Arial Black" panose="020B0A04020102020204" pitchFamily="34" charset="0"/>
                <a:cs typeface="Arial" panose="020B0604020202020204" pitchFamily="34" charset="0"/>
              </a:rPr>
              <a:t>•</a:t>
            </a:r>
            <a:r>
              <a:rPr lang="en-US" sz="2800" b="1" spc="19" dirty="0">
                <a:solidFill>
                  <a:srgbClr val="C00000"/>
                </a:solidFill>
                <a:latin typeface="Arial Black" panose="020B0A04020102020204" pitchFamily="34" charset="0"/>
                <a:cs typeface="Arial" panose="020B0604020202020204" pitchFamily="34" charset="0"/>
              </a:rPr>
              <a:t> </a:t>
            </a:r>
            <a:r>
              <a:rPr lang="en-US" sz="2800" spc="-22" dirty="0">
                <a:solidFill>
                  <a:schemeClr val="accent4">
                    <a:lumMod val="10000"/>
                  </a:schemeClr>
                </a:solidFill>
                <a:latin typeface="Arial Black" panose="020B0A04020102020204" pitchFamily="34" charset="0"/>
                <a:cs typeface="Arial" panose="020B0604020202020204" pitchFamily="34" charset="0"/>
              </a:rPr>
              <a:t>I</a:t>
            </a:r>
            <a:r>
              <a:rPr lang="en-US" sz="2800" dirty="0">
                <a:solidFill>
                  <a:schemeClr val="accent4">
                    <a:lumMod val="10000"/>
                  </a:schemeClr>
                </a:solidFill>
                <a:latin typeface="Arial Black" panose="020B0A04020102020204" pitchFamily="34" charset="0"/>
                <a:cs typeface="Arial" panose="020B0604020202020204" pitchFamily="34" charset="0"/>
              </a:rPr>
              <a:t>s the D</a:t>
            </a:r>
            <a:r>
              <a:rPr lang="en-US" sz="2800" spc="-3" dirty="0">
                <a:solidFill>
                  <a:schemeClr val="accent4">
                    <a:lumMod val="10000"/>
                  </a:schemeClr>
                </a:solidFill>
                <a:latin typeface="Arial Black" panose="020B0A04020102020204" pitchFamily="34" charset="0"/>
                <a:cs typeface="Arial" panose="020B0604020202020204" pitchFamily="34" charset="0"/>
              </a:rPr>
              <a:t>ee</a:t>
            </a:r>
            <a:r>
              <a:rPr lang="en-US" sz="2800" dirty="0">
                <a:solidFill>
                  <a:schemeClr val="accent4">
                    <a:lumMod val="10000"/>
                  </a:schemeClr>
                </a:solidFill>
                <a:latin typeface="Arial Black" panose="020B0A04020102020204" pitchFamily="34" charset="0"/>
                <a:cs typeface="Arial" panose="020B0604020202020204" pitchFamily="34" charset="0"/>
              </a:rPr>
              <a:t>d </a:t>
            </a:r>
            <a:r>
              <a:rPr lang="en-US" sz="2800" spc="3" dirty="0">
                <a:solidFill>
                  <a:schemeClr val="accent4">
                    <a:lumMod val="10000"/>
                  </a:schemeClr>
                </a:solidFill>
                <a:latin typeface="Arial Black" panose="020B0A04020102020204" pitchFamily="34" charset="0"/>
                <a:cs typeface="Arial" panose="020B0604020202020204" pitchFamily="34" charset="0"/>
              </a:rPr>
              <a:t>a</a:t>
            </a:r>
            <a:r>
              <a:rPr lang="en-US" sz="2800" spc="-3" dirty="0">
                <a:solidFill>
                  <a:schemeClr val="accent4">
                    <a:lumMod val="10000"/>
                  </a:schemeClr>
                </a:solidFill>
                <a:latin typeface="Arial Black" panose="020B0A04020102020204" pitchFamily="34" charset="0"/>
                <a:cs typeface="Arial" panose="020B0604020202020204" pitchFamily="34" charset="0"/>
              </a:rPr>
              <a:t>c</a:t>
            </a:r>
            <a:r>
              <a:rPr lang="en-US" sz="2800" spc="3" dirty="0">
                <a:solidFill>
                  <a:schemeClr val="accent4">
                    <a:lumMod val="10000"/>
                  </a:schemeClr>
                </a:solidFill>
                <a:latin typeface="Arial Black" panose="020B0A04020102020204" pitchFamily="34" charset="0"/>
                <a:cs typeface="Arial" panose="020B0604020202020204" pitchFamily="34" charset="0"/>
              </a:rPr>
              <a:t>c</a:t>
            </a:r>
            <a:r>
              <a:rPr lang="en-US" sz="2800" spc="-3" dirty="0">
                <a:solidFill>
                  <a:schemeClr val="accent4">
                    <a:lumMod val="10000"/>
                  </a:schemeClr>
                </a:solidFill>
                <a:latin typeface="Arial Black" panose="020B0A04020102020204" pitchFamily="34" charset="0"/>
                <a:cs typeface="Arial" panose="020B0604020202020204" pitchFamily="34" charset="0"/>
              </a:rPr>
              <a:t>e</a:t>
            </a:r>
            <a:r>
              <a:rPr lang="en-US" sz="2800" dirty="0">
                <a:solidFill>
                  <a:schemeClr val="accent4">
                    <a:lumMod val="10000"/>
                  </a:schemeClr>
                </a:solidFill>
                <a:latin typeface="Arial Black" panose="020B0A04020102020204" pitchFamily="34" charset="0"/>
                <a:cs typeface="Arial" panose="020B0604020202020204" pitchFamily="34" charset="0"/>
              </a:rPr>
              <a:t>ptable f</a:t>
            </a:r>
            <a:r>
              <a:rPr lang="en-US" sz="2800" spc="3" dirty="0">
                <a:solidFill>
                  <a:schemeClr val="accent4">
                    <a:lumMod val="10000"/>
                  </a:schemeClr>
                </a:solidFill>
                <a:latin typeface="Arial Black" panose="020B0A04020102020204" pitchFamily="34" charset="0"/>
                <a:cs typeface="Arial" panose="020B0604020202020204" pitchFamily="34" charset="0"/>
              </a:rPr>
              <a:t>o</a:t>
            </a:r>
            <a:r>
              <a:rPr lang="en-US" sz="2800" dirty="0">
                <a:solidFill>
                  <a:schemeClr val="accent4">
                    <a:lumMod val="10000"/>
                  </a:schemeClr>
                </a:solidFill>
                <a:latin typeface="Arial Black" panose="020B0A04020102020204" pitchFamily="34" charset="0"/>
                <a:cs typeface="Arial" panose="020B0604020202020204" pitchFamily="34" charset="0"/>
              </a:rPr>
              <a:t>r </a:t>
            </a:r>
            <a:r>
              <a:rPr lang="en-US" sz="2800" spc="-3" dirty="0">
                <a:solidFill>
                  <a:schemeClr val="accent4">
                    <a:lumMod val="10000"/>
                  </a:schemeClr>
                </a:solidFill>
                <a:latin typeface="Arial Black" panose="020B0A04020102020204" pitchFamily="34" charset="0"/>
                <a:cs typeface="Arial" panose="020B0604020202020204" pitchFamily="34" charset="0"/>
              </a:rPr>
              <a:t>T</a:t>
            </a:r>
            <a:r>
              <a:rPr lang="en-US" sz="2800" dirty="0">
                <a:solidFill>
                  <a:schemeClr val="accent4">
                    <a:lumMod val="10000"/>
                  </a:schemeClr>
                </a:solidFill>
                <a:latin typeface="Arial Black" panose="020B0A04020102020204" pitchFamily="34" charset="0"/>
                <a:cs typeface="Arial" panose="020B0604020202020204" pitchFamily="34" charset="0"/>
              </a:rPr>
              <a:t>r</a:t>
            </a:r>
            <a:r>
              <a:rPr lang="en-US" sz="2800" spc="-7" dirty="0">
                <a:solidFill>
                  <a:schemeClr val="accent4">
                    <a:lumMod val="10000"/>
                  </a:schemeClr>
                </a:solidFill>
                <a:latin typeface="Arial Black" panose="020B0A04020102020204" pitchFamily="34" charset="0"/>
                <a:cs typeface="Arial" panose="020B0604020202020204" pitchFamily="34" charset="0"/>
              </a:rPr>
              <a:t>a</a:t>
            </a:r>
            <a:r>
              <a:rPr lang="en-US" sz="2800" spc="7" dirty="0">
                <a:solidFill>
                  <a:schemeClr val="accent4">
                    <a:lumMod val="10000"/>
                  </a:schemeClr>
                </a:solidFill>
                <a:latin typeface="Arial Black" panose="020B0A04020102020204" pitchFamily="34" charset="0"/>
                <a:cs typeface="Arial" panose="020B0604020202020204" pitchFamily="34" charset="0"/>
              </a:rPr>
              <a:t>n</a:t>
            </a:r>
            <a:r>
              <a:rPr lang="en-US" sz="2800" dirty="0">
                <a:solidFill>
                  <a:schemeClr val="accent4">
                    <a:lumMod val="10000"/>
                  </a:schemeClr>
                </a:solidFill>
                <a:latin typeface="Arial Black" panose="020B0A04020102020204" pitchFamily="34" charset="0"/>
                <a:cs typeface="Arial" panose="020B0604020202020204" pitchFamily="34" charset="0"/>
              </a:rPr>
              <a:t>sf</a:t>
            </a:r>
            <a:r>
              <a:rPr lang="en-US" sz="2800" spc="-3" dirty="0">
                <a:solidFill>
                  <a:schemeClr val="accent4">
                    <a:lumMod val="10000"/>
                  </a:schemeClr>
                </a:solidFill>
                <a:latin typeface="Arial Black" panose="020B0A04020102020204" pitchFamily="34" charset="0"/>
                <a:cs typeface="Arial" panose="020B0604020202020204" pitchFamily="34" charset="0"/>
              </a:rPr>
              <a:t>e</a:t>
            </a:r>
            <a:r>
              <a:rPr lang="en-US" sz="2800" dirty="0">
                <a:solidFill>
                  <a:schemeClr val="accent4">
                    <a:lumMod val="10000"/>
                  </a:schemeClr>
                </a:solidFill>
                <a:latin typeface="Arial Black" panose="020B0A04020102020204" pitchFamily="34" charset="0"/>
                <a:cs typeface="Arial" panose="020B0604020202020204" pitchFamily="34" charset="0"/>
              </a:rPr>
              <a:t>r?</a:t>
            </a:r>
            <a:br>
              <a:rPr lang="en-US" sz="2800" dirty="0">
                <a:solidFill>
                  <a:schemeClr val="accent4">
                    <a:lumMod val="10000"/>
                  </a:schemeClr>
                </a:solidFill>
                <a:latin typeface="Arial Black" panose="020B0A04020102020204" pitchFamily="34" charset="0"/>
                <a:cs typeface="Arial" panose="020B0604020202020204" pitchFamily="34" charset="0"/>
              </a:rPr>
            </a:br>
            <a:br>
              <a:rPr lang="en-US" sz="2800" dirty="0">
                <a:solidFill>
                  <a:schemeClr val="accent4">
                    <a:lumMod val="10000"/>
                  </a:schemeClr>
                </a:solidFill>
                <a:latin typeface="Arial Black" panose="020B0A04020102020204" pitchFamily="34" charset="0"/>
                <a:cs typeface="Arial" panose="020B0604020202020204" pitchFamily="34" charset="0"/>
              </a:rPr>
            </a:br>
            <a:r>
              <a:rPr lang="en-US" sz="2800" dirty="0">
                <a:solidFill>
                  <a:schemeClr val="accent2"/>
                </a:solidFill>
                <a:latin typeface="Arial Black" panose="020B0A04020102020204" pitchFamily="34" charset="0"/>
                <a:cs typeface="Arial" panose="020B0604020202020204" pitchFamily="34" charset="0"/>
              </a:rPr>
              <a:t>•</a:t>
            </a:r>
            <a:r>
              <a:rPr lang="en-US" sz="2800" dirty="0">
                <a:solidFill>
                  <a:schemeClr val="accent4">
                    <a:lumMod val="10000"/>
                  </a:schemeClr>
                </a:solidFill>
                <a:latin typeface="Arial Black" panose="020B0A04020102020204" pitchFamily="34" charset="0"/>
                <a:cs typeface="Arial" panose="020B0604020202020204" pitchFamily="34" charset="0"/>
              </a:rPr>
              <a:t> What about a TODD?</a:t>
            </a:r>
            <a:endParaRPr lang="en-US" sz="2800" dirty="0">
              <a:latin typeface="Arial Black" panose="020B0A04020102020204" pitchFamily="34" charset="0"/>
            </a:endParaRPr>
          </a:p>
        </p:txBody>
      </p:sp>
    </p:spTree>
    <p:extLst>
      <p:ext uri="{BB962C8B-B14F-4D97-AF65-F5344CB8AC3E}">
        <p14:creationId xmlns:p14="http://schemas.microsoft.com/office/powerpoint/2010/main" val="1051618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308" y="1592132"/>
            <a:ext cx="10574767" cy="656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93114" y="1592132"/>
            <a:ext cx="9359153" cy="2062103"/>
          </a:xfrm>
          <a:prstGeom prst="rect">
            <a:avLst/>
          </a:prstGeom>
        </p:spPr>
        <p:txBody>
          <a:bodyPr wrap="square">
            <a:spAutoFit/>
          </a:bodyPr>
          <a:lstStyle/>
          <a:p>
            <a:pPr algn="ctr"/>
            <a:r>
              <a:rPr lang="en-US" sz="3200" b="1" spc="-11" dirty="0">
                <a:solidFill>
                  <a:schemeClr val="accent2"/>
                </a:solidFill>
                <a:latin typeface="Arial Black" panose="020B0A04020102020204" pitchFamily="34" charset="0"/>
                <a:cs typeface="Arial" panose="020B0604020202020204" pitchFamily="34" charset="0"/>
              </a:rPr>
              <a:t>I</a:t>
            </a:r>
            <a:r>
              <a:rPr lang="en-US" sz="3200" b="1" dirty="0">
                <a:solidFill>
                  <a:schemeClr val="accent2"/>
                </a:solidFill>
                <a:latin typeface="Arial Black" panose="020B0A04020102020204" pitchFamily="34" charset="0"/>
                <a:cs typeface="Arial" panose="020B0604020202020204" pitchFamily="34" charset="0"/>
              </a:rPr>
              <a:t>s the</a:t>
            </a:r>
            <a:r>
              <a:rPr lang="en-US" sz="3200" b="1" spc="7" dirty="0">
                <a:solidFill>
                  <a:schemeClr val="accent2"/>
                </a:solidFill>
                <a:latin typeface="Arial Black" panose="020B0A04020102020204" pitchFamily="34" charset="0"/>
                <a:cs typeface="Arial" panose="020B0604020202020204" pitchFamily="34" charset="0"/>
              </a:rPr>
              <a:t> </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nsw</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 di</a:t>
            </a:r>
            <a:r>
              <a:rPr lang="en-US" sz="3200" b="1" spc="-3" dirty="0">
                <a:solidFill>
                  <a:schemeClr val="accent2"/>
                </a:solidFill>
                <a:latin typeface="Arial Black" panose="020B0A04020102020204" pitchFamily="34" charset="0"/>
                <a:cs typeface="Arial" panose="020B0604020202020204" pitchFamily="34" charset="0"/>
              </a:rPr>
              <a:t>f</a:t>
            </a:r>
            <a:r>
              <a:rPr lang="en-US" sz="3200" b="1" dirty="0">
                <a:solidFill>
                  <a:schemeClr val="accent2"/>
                </a:solidFill>
                <a:latin typeface="Arial Black" panose="020B0A04020102020204" pitchFamily="34" charset="0"/>
                <a:cs typeface="Arial" panose="020B0604020202020204" pitchFamily="34" charset="0"/>
              </a:rPr>
              <a:t>fer</a:t>
            </a:r>
            <a:r>
              <a:rPr lang="en-US" sz="3200" b="1" spc="-7"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nt f</a:t>
            </a:r>
            <a:r>
              <a:rPr lang="en-US" sz="3200" b="1" spc="7" dirty="0">
                <a:solidFill>
                  <a:schemeClr val="accent2"/>
                </a:solidFill>
                <a:latin typeface="Arial Black" panose="020B0A04020102020204" pitchFamily="34" charset="0"/>
                <a:cs typeface="Arial" panose="020B0604020202020204" pitchFamily="34" charset="0"/>
              </a:rPr>
              <a:t>o</a:t>
            </a:r>
            <a:r>
              <a:rPr lang="en-US" sz="3200" b="1" dirty="0">
                <a:solidFill>
                  <a:schemeClr val="accent2"/>
                </a:solidFill>
                <a:latin typeface="Arial Black" panose="020B0A04020102020204" pitchFamily="34" charset="0"/>
                <a:cs typeface="Arial" panose="020B0604020202020204" pitchFamily="34" charset="0"/>
              </a:rPr>
              <a:t>r a</a:t>
            </a:r>
            <a:r>
              <a:rPr lang="en-US" sz="3200" b="1" spc="-7"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Mor</a:t>
            </a:r>
            <a:r>
              <a:rPr lang="en-US" sz="3200" b="1" spc="7" dirty="0">
                <a:solidFill>
                  <a:schemeClr val="accent2"/>
                </a:solidFill>
                <a:latin typeface="Arial Black" panose="020B0A04020102020204" pitchFamily="34" charset="0"/>
                <a:cs typeface="Arial" panose="020B0604020202020204" pitchFamily="34" charset="0"/>
              </a:rPr>
              <a:t>t</a:t>
            </a:r>
            <a:r>
              <a:rPr lang="en-US" sz="3200" b="1" spc="-7" dirty="0">
                <a:solidFill>
                  <a:schemeClr val="accent2"/>
                </a:solidFill>
                <a:latin typeface="Arial Black" panose="020B0A04020102020204" pitchFamily="34" charset="0"/>
                <a:cs typeface="Arial" panose="020B0604020202020204" pitchFamily="34" charset="0"/>
              </a:rPr>
              <a:t>g</a:t>
            </a:r>
            <a:r>
              <a:rPr lang="en-US" sz="3200" b="1" spc="3" dirty="0">
                <a:solidFill>
                  <a:schemeClr val="accent2"/>
                </a:solidFill>
                <a:latin typeface="Arial Black" panose="020B0A04020102020204" pitchFamily="34" charset="0"/>
                <a:cs typeface="Arial" panose="020B0604020202020204" pitchFamily="34" charset="0"/>
              </a:rPr>
              <a:t>a</a:t>
            </a:r>
            <a:r>
              <a:rPr lang="en-US" sz="3200" b="1" spc="-7" dirty="0">
                <a:solidFill>
                  <a:schemeClr val="accent2"/>
                </a:solidFill>
                <a:latin typeface="Arial Black" panose="020B0A04020102020204" pitchFamily="34" charset="0"/>
                <a:cs typeface="Arial" panose="020B0604020202020204" pitchFamily="34" charset="0"/>
              </a:rPr>
              <a:t>g</a:t>
            </a:r>
            <a:r>
              <a:rPr lang="en-US" sz="3200" b="1" dirty="0">
                <a:solidFill>
                  <a:schemeClr val="accent2"/>
                </a:solidFill>
                <a:latin typeface="Arial Black" panose="020B0A04020102020204" pitchFamily="34" charset="0"/>
                <a:cs typeface="Arial" panose="020B0604020202020204" pitchFamily="34" charset="0"/>
              </a:rPr>
              <a:t>e</a:t>
            </a:r>
            <a:r>
              <a:rPr lang="en-US" sz="3200" b="1" spc="-3"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jo</a:t>
            </a:r>
            <a:r>
              <a:rPr lang="en-US" sz="3200" b="1" spc="3" dirty="0">
                <a:solidFill>
                  <a:schemeClr val="accent2"/>
                </a:solidFill>
                <a:latin typeface="Arial Black" panose="020B0A04020102020204" pitchFamily="34" charset="0"/>
                <a:cs typeface="Arial" panose="020B0604020202020204" pitchFamily="34" charset="0"/>
              </a:rPr>
              <a:t>i</a:t>
            </a:r>
            <a:r>
              <a:rPr lang="en-US" sz="3200" b="1" dirty="0">
                <a:solidFill>
                  <a:schemeClr val="accent2"/>
                </a:solidFill>
                <a:latin typeface="Arial Black" panose="020B0A04020102020204" pitchFamily="34" charset="0"/>
                <a:cs typeface="Arial" panose="020B0604020202020204" pitchFamily="34" charset="0"/>
              </a:rPr>
              <a:t>n</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d </a:t>
            </a:r>
            <a:r>
              <a:rPr lang="en-US" sz="3200" b="1" spc="19" dirty="0">
                <a:solidFill>
                  <a:schemeClr val="accent2"/>
                </a:solidFill>
                <a:latin typeface="Arial Black" panose="020B0A04020102020204" pitchFamily="34" charset="0"/>
                <a:cs typeface="Arial" panose="020B0604020202020204" pitchFamily="34" charset="0"/>
              </a:rPr>
              <a:t>b</a:t>
            </a:r>
            <a:r>
              <a:rPr lang="en-US" sz="3200" b="1" dirty="0">
                <a:solidFill>
                  <a:schemeClr val="accent2"/>
                </a:solidFill>
                <a:latin typeface="Arial Black" panose="020B0A04020102020204" pitchFamily="34" charset="0"/>
                <a:cs typeface="Arial" panose="020B0604020202020204" pitchFamily="34" charset="0"/>
              </a:rPr>
              <a:t>y</a:t>
            </a:r>
            <a:r>
              <a:rPr lang="en-US" sz="3200" b="1" spc="-11"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a</a:t>
            </a:r>
            <a:r>
              <a:rPr lang="en-US" sz="3200" b="1" spc="3"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no</a:t>
            </a:r>
            <a:r>
              <a:rPr lang="en-US" sz="3200" b="1" spc="11" dirty="0">
                <a:solidFill>
                  <a:schemeClr val="accent2"/>
                </a:solidFill>
                <a:latin typeface="Arial Black" panose="020B0A04020102020204" pitchFamily="34" charset="0"/>
                <a:cs typeface="Arial" panose="020B0604020202020204" pitchFamily="34" charset="0"/>
              </a:rPr>
              <a:t>n</a:t>
            </a:r>
            <a:r>
              <a:rPr lang="en-US" sz="3200" b="1" spc="-3" dirty="0">
                <a:solidFill>
                  <a:schemeClr val="accent2"/>
                </a:solidFill>
                <a:latin typeface="Arial Black" panose="020B0A04020102020204" pitchFamily="34" charset="0"/>
                <a:cs typeface="Arial" panose="020B0604020202020204" pitchFamily="34" charset="0"/>
              </a:rPr>
              <a:t>-</a:t>
            </a:r>
            <a:r>
              <a:rPr lang="en-US" sz="3200" b="1" dirty="0">
                <a:solidFill>
                  <a:schemeClr val="accent2"/>
                </a:solidFill>
                <a:latin typeface="Arial Black" panose="020B0A04020102020204" pitchFamily="34" charset="0"/>
                <a:cs typeface="Arial" panose="020B0604020202020204" pitchFamily="34" charset="0"/>
              </a:rPr>
              <a:t>re</a:t>
            </a:r>
            <a:r>
              <a:rPr lang="en-US" sz="3200" b="1" spc="-7" dirty="0">
                <a:solidFill>
                  <a:schemeClr val="accent2"/>
                </a:solidFill>
                <a:latin typeface="Arial Black" panose="020B0A04020102020204" pitchFamily="34" charset="0"/>
                <a:cs typeface="Arial" panose="020B0604020202020204" pitchFamily="34" charset="0"/>
              </a:rPr>
              <a:t>g</a:t>
            </a:r>
            <a:r>
              <a:rPr lang="en-US" sz="3200" b="1" dirty="0">
                <a:solidFill>
                  <a:schemeClr val="accent2"/>
                </a:solidFill>
                <a:latin typeface="Arial Black" panose="020B0A04020102020204" pitchFamily="34" charset="0"/>
                <a:cs typeface="Arial" panose="020B0604020202020204" pitchFamily="34" charset="0"/>
              </a:rPr>
              <a:t>is</a:t>
            </a:r>
            <a:r>
              <a:rPr lang="en-US" sz="3200" b="1" spc="3" dirty="0">
                <a:solidFill>
                  <a:schemeClr val="accent2"/>
                </a:solidFill>
                <a:latin typeface="Arial Black" panose="020B0A04020102020204" pitchFamily="34" charset="0"/>
                <a:cs typeface="Arial" panose="020B0604020202020204" pitchFamily="34" charset="0"/>
              </a:rPr>
              <a:t>t</a:t>
            </a:r>
            <a:r>
              <a:rPr lang="en-US" sz="3200" b="1" spc="-3" dirty="0">
                <a:solidFill>
                  <a:schemeClr val="accent2"/>
                </a:solidFill>
                <a:latin typeface="Arial Black" panose="020B0A04020102020204" pitchFamily="34" charset="0"/>
                <a:cs typeface="Arial" panose="020B0604020202020204" pitchFamily="34" charset="0"/>
              </a:rPr>
              <a:t>e</a:t>
            </a:r>
            <a:r>
              <a:rPr lang="en-US" sz="3200" b="1" spc="3" dirty="0">
                <a:solidFill>
                  <a:schemeClr val="accent2"/>
                </a:solidFill>
                <a:latin typeface="Arial Black" panose="020B0A04020102020204" pitchFamily="34" charset="0"/>
                <a:cs typeface="Arial" panose="020B0604020202020204" pitchFamily="34" charset="0"/>
              </a:rPr>
              <a:t>r</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d own</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a:t>
            </a:r>
            <a:br>
              <a:rPr lang="en-US" sz="3200" b="1" dirty="0">
                <a:solidFill>
                  <a:schemeClr val="accent2"/>
                </a:solidFill>
                <a:latin typeface="Arial Black" panose="020B0A04020102020204" pitchFamily="34" charset="0"/>
                <a:cs typeface="Arial" panose="020B0604020202020204" pitchFamily="34" charset="0"/>
              </a:rPr>
            </a:br>
            <a:br>
              <a:rPr lang="en-US" sz="3200" b="1" dirty="0">
                <a:solidFill>
                  <a:schemeClr val="accent2"/>
                </a:solidFill>
                <a:latin typeface="Arial Black" panose="020B0A04020102020204" pitchFamily="34" charset="0"/>
                <a:cs typeface="Arial" panose="020B0604020202020204" pitchFamily="34" charset="0"/>
              </a:rPr>
            </a:br>
            <a:endParaRPr lang="en-US" sz="3200" dirty="0">
              <a:solidFill>
                <a:schemeClr val="accent2"/>
              </a:solidFill>
              <a:latin typeface="Arial Black" panose="020B0A04020102020204" pitchFamily="34" charset="0"/>
            </a:endParaRPr>
          </a:p>
        </p:txBody>
      </p:sp>
      <p:sp>
        <p:nvSpPr>
          <p:cNvPr id="2" name="TextBox 1"/>
          <p:cNvSpPr txBox="1"/>
          <p:nvPr/>
        </p:nvSpPr>
        <p:spPr>
          <a:xfrm>
            <a:off x="1076446" y="3054070"/>
            <a:ext cx="10046826" cy="1815882"/>
          </a:xfrm>
          <a:prstGeom prst="rect">
            <a:avLst/>
          </a:prstGeom>
          <a:noFill/>
        </p:spPr>
        <p:txBody>
          <a:bodyPr wrap="square" rtlCol="0">
            <a:spAutoFit/>
          </a:bodyPr>
          <a:lstStyle/>
          <a:p>
            <a:r>
              <a:rPr lang="en-US" sz="2800" dirty="0">
                <a:solidFill>
                  <a:schemeClr val="accent2"/>
                </a:solidFill>
                <a:latin typeface="Arial Black" panose="020B0A04020102020204" pitchFamily="34" charset="0"/>
              </a:rPr>
              <a:t>•</a:t>
            </a:r>
            <a:r>
              <a:rPr lang="en-US" sz="2800" dirty="0">
                <a:latin typeface="Arial Black" panose="020B0A04020102020204" pitchFamily="34" charset="0"/>
              </a:rPr>
              <a:t> Mortgage includes Legal Descriptions for several parcels. Both abstract and Torrens. Each parcel has a different owner, and all owners have signed the mortgage.</a:t>
            </a:r>
          </a:p>
        </p:txBody>
      </p:sp>
    </p:spTree>
    <p:extLst>
      <p:ext uri="{BB962C8B-B14F-4D97-AF65-F5344CB8AC3E}">
        <p14:creationId xmlns:p14="http://schemas.microsoft.com/office/powerpoint/2010/main" val="41475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581" y="1237129"/>
            <a:ext cx="10499464" cy="968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7581" y="1621280"/>
            <a:ext cx="11209469" cy="1569660"/>
          </a:xfrm>
          <a:prstGeom prst="rect">
            <a:avLst/>
          </a:prstGeom>
        </p:spPr>
        <p:txBody>
          <a:bodyPr wrap="square">
            <a:spAutoFit/>
          </a:bodyPr>
          <a:lstStyle/>
          <a:p>
            <a:r>
              <a:rPr lang="en-US" sz="3200" b="1" dirty="0">
                <a:solidFill>
                  <a:schemeClr val="accent2"/>
                </a:solidFill>
                <a:latin typeface="Arial Black" panose="020B0A04020102020204" pitchFamily="34" charset="0"/>
                <a:cs typeface="Arial" panose="020B0604020202020204" pitchFamily="34" charset="0"/>
              </a:rPr>
              <a:t>Mort</a:t>
            </a:r>
            <a:r>
              <a:rPr lang="en-US" sz="3200" b="1" spc="-7" dirty="0">
                <a:solidFill>
                  <a:schemeClr val="accent2"/>
                </a:solidFill>
                <a:latin typeface="Arial Black" panose="020B0A04020102020204" pitchFamily="34" charset="0"/>
                <a:cs typeface="Arial" panose="020B0604020202020204" pitchFamily="34" charset="0"/>
              </a:rPr>
              <a:t>g</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ge</a:t>
            </a:r>
            <a:r>
              <a:rPr lang="en-US" sz="3200" b="1" spc="-3" dirty="0">
                <a:solidFill>
                  <a:schemeClr val="accent2"/>
                </a:solidFill>
                <a:latin typeface="Arial Black" panose="020B0A04020102020204" pitchFamily="34" charset="0"/>
                <a:cs typeface="Arial" panose="020B0604020202020204" pitchFamily="34" charset="0"/>
              </a:rPr>
              <a:t> c</a:t>
            </a:r>
            <a:r>
              <a:rPr lang="en-US" sz="3200" b="1" dirty="0">
                <a:solidFill>
                  <a:schemeClr val="accent2"/>
                </a:solidFill>
                <a:latin typeface="Arial Black" panose="020B0A04020102020204" pitchFamily="34" charset="0"/>
                <a:cs typeface="Arial" panose="020B0604020202020204" pitchFamily="34" charset="0"/>
              </a:rPr>
              <a:t>o</a:t>
            </a:r>
            <a:r>
              <a:rPr lang="en-US" sz="3200" b="1" spc="7" dirty="0">
                <a:solidFill>
                  <a:schemeClr val="accent2"/>
                </a:solidFill>
                <a:latin typeface="Arial Black" panose="020B0A04020102020204" pitchFamily="34" charset="0"/>
                <a:cs typeface="Arial" panose="020B0604020202020204" pitchFamily="34" charset="0"/>
              </a:rPr>
              <a:t>v</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rs both T</a:t>
            </a:r>
            <a:r>
              <a:rPr lang="en-US" sz="3200" b="1" spc="7" dirty="0">
                <a:solidFill>
                  <a:schemeClr val="accent2"/>
                </a:solidFill>
                <a:latin typeface="Arial Black" panose="020B0A04020102020204" pitchFamily="34" charset="0"/>
                <a:cs typeface="Arial" panose="020B0604020202020204" pitchFamily="34" charset="0"/>
              </a:rPr>
              <a:t>o</a:t>
            </a:r>
            <a:r>
              <a:rPr lang="en-US" sz="3200" b="1" dirty="0">
                <a:solidFill>
                  <a:schemeClr val="accent2"/>
                </a:solidFill>
                <a:latin typeface="Arial Black" panose="020B0A04020102020204" pitchFamily="34" charset="0"/>
                <a:cs typeface="Arial" panose="020B0604020202020204" pitchFamily="34" charset="0"/>
              </a:rPr>
              <a:t>r</a:t>
            </a:r>
            <a:r>
              <a:rPr lang="en-US" sz="3200" b="1" spc="-3" dirty="0">
                <a:solidFill>
                  <a:schemeClr val="accent2"/>
                </a:solidFill>
                <a:latin typeface="Arial Black" panose="020B0A04020102020204" pitchFamily="34" charset="0"/>
                <a:cs typeface="Arial" panose="020B0604020202020204" pitchFamily="34" charset="0"/>
              </a:rPr>
              <a:t>re</a:t>
            </a:r>
            <a:r>
              <a:rPr lang="en-US" sz="3200" b="1" dirty="0">
                <a:solidFill>
                  <a:schemeClr val="accent2"/>
                </a:solidFill>
                <a:latin typeface="Arial Black" panose="020B0A04020102020204" pitchFamily="34" charset="0"/>
                <a:cs typeface="Arial" panose="020B0604020202020204" pitchFamily="34" charset="0"/>
              </a:rPr>
              <a:t>ns </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nd</a:t>
            </a:r>
            <a:r>
              <a:rPr lang="en-US" sz="3200" b="1" spc="7"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Abstr</a:t>
            </a:r>
            <a:r>
              <a:rPr lang="en-US" sz="3200" b="1" spc="-3" dirty="0">
                <a:solidFill>
                  <a:schemeClr val="accent2"/>
                </a:solidFill>
                <a:latin typeface="Arial Black" panose="020B0A04020102020204" pitchFamily="34" charset="0"/>
                <a:cs typeface="Arial" panose="020B0604020202020204" pitchFamily="34" charset="0"/>
              </a:rPr>
              <a:t>ac</a:t>
            </a:r>
            <a:r>
              <a:rPr lang="en-US" sz="3200" b="1" dirty="0">
                <a:solidFill>
                  <a:schemeClr val="accent2"/>
                </a:solidFill>
                <a:latin typeface="Arial Black" panose="020B0A04020102020204" pitchFamily="34" charset="0"/>
                <a:cs typeface="Arial" panose="020B0604020202020204" pitchFamily="34" charset="0"/>
              </a:rPr>
              <a:t>t pro</a:t>
            </a:r>
            <a:r>
              <a:rPr lang="en-US" sz="3200" b="1" spc="7" dirty="0">
                <a:solidFill>
                  <a:schemeClr val="accent2"/>
                </a:solidFill>
                <a:latin typeface="Arial Black" panose="020B0A04020102020204" pitchFamily="34" charset="0"/>
                <a:cs typeface="Arial" panose="020B0604020202020204" pitchFamily="34" charset="0"/>
              </a:rPr>
              <a:t>p</a:t>
            </a:r>
            <a:r>
              <a:rPr lang="en-US" sz="3200" b="1" spc="-3" dirty="0">
                <a:solidFill>
                  <a:schemeClr val="accent2"/>
                </a:solidFill>
                <a:latin typeface="Arial Black" panose="020B0A04020102020204" pitchFamily="34" charset="0"/>
                <a:cs typeface="Arial" panose="020B0604020202020204" pitchFamily="34" charset="0"/>
              </a:rPr>
              <a:t>e</a:t>
            </a:r>
            <a:r>
              <a:rPr lang="en-US" sz="3200" b="1" spc="3" dirty="0">
                <a:solidFill>
                  <a:schemeClr val="accent2"/>
                </a:solidFill>
                <a:latin typeface="Arial Black" panose="020B0A04020102020204" pitchFamily="34" charset="0"/>
                <a:cs typeface="Arial" panose="020B0604020202020204" pitchFamily="34" charset="0"/>
              </a:rPr>
              <a:t>r</a:t>
            </a:r>
            <a:r>
              <a:rPr lang="en-US" sz="3200" b="1" spc="11" dirty="0">
                <a:solidFill>
                  <a:schemeClr val="accent2"/>
                </a:solidFill>
                <a:latin typeface="Arial Black" panose="020B0A04020102020204" pitchFamily="34" charset="0"/>
                <a:cs typeface="Arial" panose="020B0604020202020204" pitchFamily="34" charset="0"/>
              </a:rPr>
              <a:t>t</a:t>
            </a:r>
            <a:r>
              <a:rPr lang="en-US" sz="3200" b="1" spc="-19" dirty="0">
                <a:solidFill>
                  <a:schemeClr val="accent2"/>
                </a:solidFill>
                <a:latin typeface="Arial Black" panose="020B0A04020102020204" pitchFamily="34" charset="0"/>
                <a:cs typeface="Arial" panose="020B0604020202020204" pitchFamily="34" charset="0"/>
              </a:rPr>
              <a:t>y</a:t>
            </a:r>
            <a:r>
              <a:rPr lang="en-US" sz="3200" b="1" dirty="0">
                <a:solidFill>
                  <a:schemeClr val="accent2"/>
                </a:solidFill>
                <a:latin typeface="Arial Black" panose="020B0A04020102020204" pitchFamily="34" charset="0"/>
                <a:cs typeface="Arial" panose="020B0604020202020204" pitchFamily="34" charset="0"/>
              </a:rPr>
              <a:t>.  Mor</a:t>
            </a:r>
            <a:r>
              <a:rPr lang="en-US" sz="3200" b="1" spc="7" dirty="0">
                <a:solidFill>
                  <a:schemeClr val="accent2"/>
                </a:solidFill>
                <a:latin typeface="Arial Black" panose="020B0A04020102020204" pitchFamily="34" charset="0"/>
                <a:cs typeface="Arial" panose="020B0604020202020204" pitchFamily="34" charset="0"/>
              </a:rPr>
              <a:t>t</a:t>
            </a:r>
            <a:r>
              <a:rPr lang="en-US" sz="3200" b="1" spc="-7" dirty="0">
                <a:solidFill>
                  <a:schemeClr val="accent2"/>
                </a:solidFill>
                <a:latin typeface="Arial Black" panose="020B0A04020102020204" pitchFamily="34" charset="0"/>
                <a:cs typeface="Arial" panose="020B0604020202020204" pitchFamily="34" charset="0"/>
              </a:rPr>
              <a:t>g</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ge</a:t>
            </a:r>
            <a:r>
              <a:rPr lang="en-US" sz="3200" b="1" spc="-3" dirty="0">
                <a:solidFill>
                  <a:schemeClr val="accent2"/>
                </a:solidFill>
                <a:latin typeface="Arial Black" panose="020B0A04020102020204" pitchFamily="34" charset="0"/>
                <a:cs typeface="Arial" panose="020B0604020202020204" pitchFamily="34" charset="0"/>
              </a:rPr>
              <a:t> </a:t>
            </a:r>
            <a:r>
              <a:rPr lang="en-US" sz="3200" b="1" spc="3" dirty="0">
                <a:solidFill>
                  <a:schemeClr val="accent2"/>
                </a:solidFill>
                <a:latin typeface="Arial Black" panose="020B0A04020102020204" pitchFamily="34" charset="0"/>
                <a:cs typeface="Arial" panose="020B0604020202020204" pitchFamily="34" charset="0"/>
              </a:rPr>
              <a:t>S</a:t>
            </a:r>
            <a:r>
              <a:rPr lang="en-US" sz="3200" b="1" spc="-3" dirty="0">
                <a:solidFill>
                  <a:schemeClr val="accent2"/>
                </a:solidFill>
                <a:latin typeface="Arial Black" panose="020B0A04020102020204" pitchFamily="34" charset="0"/>
                <a:cs typeface="Arial" panose="020B0604020202020204" pitchFamily="34" charset="0"/>
              </a:rPr>
              <a:t>a</a:t>
            </a:r>
            <a:r>
              <a:rPr lang="en-US" sz="3200" b="1" dirty="0">
                <a:solidFill>
                  <a:schemeClr val="accent2"/>
                </a:solidFill>
                <a:latin typeface="Arial Black" panose="020B0A04020102020204" pitchFamily="34" charset="0"/>
                <a:cs typeface="Arial" panose="020B0604020202020204" pitchFamily="34" charset="0"/>
              </a:rPr>
              <a:t>t</a:t>
            </a:r>
            <a:r>
              <a:rPr lang="en-US" sz="3200" b="1" spc="3" dirty="0">
                <a:solidFill>
                  <a:schemeClr val="accent2"/>
                </a:solidFill>
                <a:latin typeface="Arial Black" panose="020B0A04020102020204" pitchFamily="34" charset="0"/>
                <a:cs typeface="Arial" panose="020B0604020202020204" pitchFamily="34" charset="0"/>
              </a:rPr>
              <a:t>i</a:t>
            </a:r>
            <a:r>
              <a:rPr lang="en-US" sz="3200" b="1" dirty="0">
                <a:solidFill>
                  <a:schemeClr val="accent2"/>
                </a:solidFill>
                <a:latin typeface="Arial Black" panose="020B0A04020102020204" pitchFamily="34" charset="0"/>
                <a:cs typeface="Arial" panose="020B0604020202020204" pitchFamily="34" charset="0"/>
              </a:rPr>
              <a:t>sf</a:t>
            </a:r>
            <a:r>
              <a:rPr lang="en-US" sz="3200" b="1" spc="-3" dirty="0">
                <a:solidFill>
                  <a:schemeClr val="accent2"/>
                </a:solidFill>
                <a:latin typeface="Arial Black" panose="020B0A04020102020204" pitchFamily="34" charset="0"/>
                <a:cs typeface="Arial" panose="020B0604020202020204" pitchFamily="34" charset="0"/>
              </a:rPr>
              <a:t>ac</a:t>
            </a:r>
            <a:r>
              <a:rPr lang="en-US" sz="3200" b="1" dirty="0">
                <a:solidFill>
                  <a:schemeClr val="accent2"/>
                </a:solidFill>
                <a:latin typeface="Arial Black" panose="020B0A04020102020204" pitchFamily="34" charset="0"/>
                <a:cs typeface="Arial" panose="020B0604020202020204" pitchFamily="34" charset="0"/>
              </a:rPr>
              <a:t>t</a:t>
            </a:r>
            <a:r>
              <a:rPr lang="en-US" sz="3200" b="1" spc="3" dirty="0">
                <a:solidFill>
                  <a:schemeClr val="accent2"/>
                </a:solidFill>
                <a:latin typeface="Arial Black" panose="020B0A04020102020204" pitchFamily="34" charset="0"/>
                <a:cs typeface="Arial" panose="020B0604020202020204" pitchFamily="34" charset="0"/>
              </a:rPr>
              <a:t>i</a:t>
            </a:r>
            <a:r>
              <a:rPr lang="en-US" sz="3200" b="1" spc="7" dirty="0">
                <a:solidFill>
                  <a:schemeClr val="accent2"/>
                </a:solidFill>
                <a:latin typeface="Arial Black" panose="020B0A04020102020204" pitchFamily="34" charset="0"/>
                <a:cs typeface="Arial" panose="020B0604020202020204" pitchFamily="34" charset="0"/>
              </a:rPr>
              <a:t>o</a:t>
            </a:r>
            <a:r>
              <a:rPr lang="en-US" sz="3200" b="1" dirty="0">
                <a:solidFill>
                  <a:schemeClr val="accent2"/>
                </a:solidFill>
                <a:latin typeface="Arial Black" panose="020B0A04020102020204" pitchFamily="34" charset="0"/>
                <a:cs typeface="Arial" panose="020B0604020202020204" pitchFamily="34" charset="0"/>
              </a:rPr>
              <a:t>n is</a:t>
            </a:r>
            <a:r>
              <a:rPr lang="en-US" sz="3200" b="1" spc="19" dirty="0">
                <a:solidFill>
                  <a:schemeClr val="accent2"/>
                </a:solidFill>
                <a:latin typeface="Arial Black" panose="020B0A04020102020204" pitchFamily="34" charset="0"/>
                <a:cs typeface="Arial" panose="020B0604020202020204" pitchFamily="34" charset="0"/>
              </a:rPr>
              <a:t> </a:t>
            </a:r>
            <a:r>
              <a:rPr lang="en-US" sz="3200" b="1" dirty="0">
                <a:solidFill>
                  <a:schemeClr val="accent2"/>
                </a:solidFill>
                <a:latin typeface="Arial Black" panose="020B0A04020102020204" pitchFamily="34" charset="0"/>
                <a:cs typeface="Arial" panose="020B0604020202020204" pitchFamily="34" charset="0"/>
              </a:rPr>
              <a:t>fil</a:t>
            </a:r>
            <a:r>
              <a:rPr lang="en-US" sz="3200" b="1" spc="-3" dirty="0">
                <a:solidFill>
                  <a:schemeClr val="accent2"/>
                </a:solidFill>
                <a:latin typeface="Arial Black" panose="020B0A04020102020204" pitchFamily="34" charset="0"/>
                <a:cs typeface="Arial" panose="020B0604020202020204" pitchFamily="34" charset="0"/>
              </a:rPr>
              <a:t>e</a:t>
            </a:r>
            <a:r>
              <a:rPr lang="en-US" sz="3200" b="1" dirty="0">
                <a:solidFill>
                  <a:schemeClr val="accent2"/>
                </a:solidFill>
                <a:latin typeface="Arial Black" panose="020B0A04020102020204" pitchFamily="34" charset="0"/>
                <a:cs typeface="Arial" panose="020B0604020202020204" pitchFamily="34" charset="0"/>
              </a:rPr>
              <a:t>d on</a:t>
            </a:r>
            <a:r>
              <a:rPr lang="en-US" sz="3200" b="1" spc="11" dirty="0">
                <a:solidFill>
                  <a:schemeClr val="accent2"/>
                </a:solidFill>
                <a:latin typeface="Arial Black" panose="020B0A04020102020204" pitchFamily="34" charset="0"/>
                <a:cs typeface="Arial" panose="020B0604020202020204" pitchFamily="34" charset="0"/>
              </a:rPr>
              <a:t>l</a:t>
            </a:r>
            <a:r>
              <a:rPr lang="en-US" sz="3200" b="1" dirty="0">
                <a:solidFill>
                  <a:schemeClr val="accent2"/>
                </a:solidFill>
                <a:latin typeface="Arial Black" panose="020B0A04020102020204" pitchFamily="34" charset="0"/>
                <a:cs typeface="Arial" panose="020B0604020202020204" pitchFamily="34" charset="0"/>
              </a:rPr>
              <a:t>y</a:t>
            </a:r>
            <a:br>
              <a:rPr lang="en-US" sz="3200" b="1" dirty="0">
                <a:solidFill>
                  <a:schemeClr val="accent2"/>
                </a:solidFill>
                <a:latin typeface="Arial Black" panose="020B0A04020102020204" pitchFamily="34" charset="0"/>
                <a:cs typeface="Arial" panose="020B0604020202020204" pitchFamily="34" charset="0"/>
              </a:rPr>
            </a:br>
            <a:r>
              <a:rPr lang="en-US" sz="3200" b="1" dirty="0">
                <a:solidFill>
                  <a:schemeClr val="accent2"/>
                </a:solidFill>
                <a:latin typeface="Arial Black" panose="020B0A04020102020204" pitchFamily="34" charset="0"/>
                <a:cs typeface="Arial" panose="020B0604020202020204" pitchFamily="34" charset="0"/>
              </a:rPr>
              <a:t>in Abstra</a:t>
            </a:r>
            <a:r>
              <a:rPr lang="en-US" sz="3200" b="1" spc="-3" dirty="0">
                <a:solidFill>
                  <a:schemeClr val="accent2"/>
                </a:solidFill>
                <a:latin typeface="Arial Black" panose="020B0A04020102020204" pitchFamily="34" charset="0"/>
                <a:cs typeface="Arial" panose="020B0604020202020204" pitchFamily="34" charset="0"/>
              </a:rPr>
              <a:t>c</a:t>
            </a:r>
            <a:r>
              <a:rPr lang="en-US" sz="3200" b="1" dirty="0">
                <a:solidFill>
                  <a:schemeClr val="accent2"/>
                </a:solidFill>
                <a:latin typeface="Arial Black" panose="020B0A04020102020204" pitchFamily="34" charset="0"/>
                <a:cs typeface="Arial" panose="020B0604020202020204" pitchFamily="34" charset="0"/>
              </a:rPr>
              <a:t>t. </a:t>
            </a:r>
            <a:endParaRPr lang="en-US" sz="3200" dirty="0">
              <a:solidFill>
                <a:schemeClr val="accent2"/>
              </a:solidFill>
              <a:latin typeface="Arial Black" panose="020B0A04020102020204" pitchFamily="34" charset="0"/>
            </a:endParaRPr>
          </a:p>
        </p:txBody>
      </p:sp>
      <p:sp>
        <p:nvSpPr>
          <p:cNvPr id="6" name="Rectangle 5"/>
          <p:cNvSpPr/>
          <p:nvPr/>
        </p:nvSpPr>
        <p:spPr>
          <a:xfrm>
            <a:off x="817581" y="3499237"/>
            <a:ext cx="10004612" cy="2246769"/>
          </a:xfrm>
          <a:prstGeom prst="rect">
            <a:avLst/>
          </a:prstGeom>
        </p:spPr>
        <p:txBody>
          <a:bodyPr wrap="square">
            <a:spAutoFit/>
          </a:bodyPr>
          <a:lstStyle/>
          <a:p>
            <a:r>
              <a:rPr lang="en-US" sz="2800" b="1" dirty="0">
                <a:solidFill>
                  <a:schemeClr val="accent2"/>
                </a:solidFill>
                <a:latin typeface="Arial Black" panose="020B0A04020102020204" pitchFamily="34" charset="0"/>
                <a:cs typeface="Arial" panose="020B0604020202020204" pitchFamily="34" charset="0"/>
              </a:rPr>
              <a:t>•</a:t>
            </a:r>
            <a:r>
              <a:rPr lang="en-US" sz="2800" b="1" dirty="0">
                <a:solidFill>
                  <a:srgbClr val="C00000"/>
                </a:solidFill>
                <a:latin typeface="Arial Black" panose="020B0A04020102020204" pitchFamily="34" charset="0"/>
                <a:cs typeface="Arial" panose="020B0604020202020204" pitchFamily="34" charset="0"/>
              </a:rPr>
              <a:t> </a:t>
            </a:r>
            <a:r>
              <a:rPr lang="en-US" sz="2800" dirty="0">
                <a:solidFill>
                  <a:schemeClr val="accent4">
                    <a:lumMod val="10000"/>
                  </a:schemeClr>
                </a:solidFill>
                <a:latin typeface="Arial Black" panose="020B0A04020102020204" pitchFamily="34" charset="0"/>
                <a:cs typeface="Arial" panose="020B0604020202020204" pitchFamily="34" charset="0"/>
              </a:rPr>
              <a:t>How </a:t>
            </a:r>
            <a:r>
              <a:rPr lang="en-US" sz="2800" spc="7" dirty="0">
                <a:solidFill>
                  <a:schemeClr val="accent4">
                    <a:lumMod val="10000"/>
                  </a:schemeClr>
                </a:solidFill>
                <a:latin typeface="Arial Black" panose="020B0A04020102020204" pitchFamily="34" charset="0"/>
                <a:cs typeface="Arial" panose="020B0604020202020204" pitchFamily="34" charset="0"/>
              </a:rPr>
              <a:t>d</a:t>
            </a:r>
            <a:r>
              <a:rPr lang="en-US" sz="2800" dirty="0">
                <a:solidFill>
                  <a:schemeClr val="accent4">
                    <a:lumMod val="10000"/>
                  </a:schemeClr>
                </a:solidFill>
                <a:latin typeface="Arial Black" panose="020B0A04020102020204" pitchFamily="34" charset="0"/>
                <a:cs typeface="Arial" panose="020B0604020202020204" pitchFamily="34" charset="0"/>
              </a:rPr>
              <a:t>o</a:t>
            </a:r>
            <a:r>
              <a:rPr lang="en-US" sz="2800" spc="7" dirty="0">
                <a:solidFill>
                  <a:schemeClr val="accent4">
                    <a:lumMod val="10000"/>
                  </a:schemeClr>
                </a:solidFill>
                <a:latin typeface="Arial Black" panose="020B0A04020102020204" pitchFamily="34" charset="0"/>
                <a:cs typeface="Arial" panose="020B0604020202020204" pitchFamily="34" charset="0"/>
              </a:rPr>
              <a:t> </a:t>
            </a:r>
            <a:r>
              <a:rPr lang="en-US" sz="2800" spc="-19" dirty="0">
                <a:solidFill>
                  <a:schemeClr val="accent4">
                    <a:lumMod val="10000"/>
                  </a:schemeClr>
                </a:solidFill>
                <a:latin typeface="Arial Black" panose="020B0A04020102020204" pitchFamily="34" charset="0"/>
                <a:cs typeface="Arial" panose="020B0604020202020204" pitchFamily="34" charset="0"/>
              </a:rPr>
              <a:t>y</a:t>
            </a:r>
            <a:r>
              <a:rPr lang="en-US" sz="2800" dirty="0">
                <a:solidFill>
                  <a:schemeClr val="accent4">
                    <a:lumMod val="10000"/>
                  </a:schemeClr>
                </a:solidFill>
                <a:latin typeface="Arial Black" panose="020B0A04020102020204" pitchFamily="34" charset="0"/>
                <a:cs typeface="Arial" panose="020B0604020202020204" pitchFamily="34" charset="0"/>
              </a:rPr>
              <a:t>ou</a:t>
            </a:r>
            <a:r>
              <a:rPr lang="en-US" sz="2800" spc="7" dirty="0">
                <a:solidFill>
                  <a:schemeClr val="accent4">
                    <a:lumMod val="10000"/>
                  </a:schemeClr>
                </a:solidFill>
                <a:latin typeface="Arial Black" panose="020B0A04020102020204" pitchFamily="34" charset="0"/>
                <a:cs typeface="Arial" panose="020B0604020202020204" pitchFamily="34" charset="0"/>
              </a:rPr>
              <a:t> </a:t>
            </a:r>
            <a:r>
              <a:rPr lang="en-US" sz="2800" spc="-7" dirty="0">
                <a:solidFill>
                  <a:schemeClr val="accent4">
                    <a:lumMod val="10000"/>
                  </a:schemeClr>
                </a:solidFill>
                <a:latin typeface="Arial Black" panose="020B0A04020102020204" pitchFamily="34" charset="0"/>
                <a:cs typeface="Arial" panose="020B0604020202020204" pitchFamily="34" charset="0"/>
              </a:rPr>
              <a:t>g</a:t>
            </a:r>
            <a:r>
              <a:rPr lang="en-US" sz="2800" spc="-3" dirty="0">
                <a:solidFill>
                  <a:schemeClr val="accent4">
                    <a:lumMod val="10000"/>
                  </a:schemeClr>
                </a:solidFill>
                <a:latin typeface="Arial Black" panose="020B0A04020102020204" pitchFamily="34" charset="0"/>
                <a:cs typeface="Arial" panose="020B0604020202020204" pitchFamily="34" charset="0"/>
              </a:rPr>
              <a:t>e</a:t>
            </a:r>
            <a:r>
              <a:rPr lang="en-US" sz="2800" dirty="0">
                <a:solidFill>
                  <a:schemeClr val="accent4">
                    <a:lumMod val="10000"/>
                  </a:schemeClr>
                </a:solidFill>
                <a:latin typeface="Arial Black" panose="020B0A04020102020204" pitchFamily="34" charset="0"/>
                <a:cs typeface="Arial" panose="020B0604020202020204" pitchFamily="34" charset="0"/>
              </a:rPr>
              <a:t>t </a:t>
            </a:r>
            <a:r>
              <a:rPr lang="en-US" sz="2800" spc="3" dirty="0">
                <a:solidFill>
                  <a:schemeClr val="accent4">
                    <a:lumMod val="10000"/>
                  </a:schemeClr>
                </a:solidFill>
                <a:latin typeface="Arial Black" panose="020B0A04020102020204" pitchFamily="34" charset="0"/>
                <a:cs typeface="Arial" panose="020B0604020202020204" pitchFamily="34" charset="0"/>
              </a:rPr>
              <a:t>t</a:t>
            </a:r>
            <a:r>
              <a:rPr lang="en-US" sz="2800" dirty="0">
                <a:solidFill>
                  <a:schemeClr val="accent4">
                    <a:lumMod val="10000"/>
                  </a:schemeClr>
                </a:solidFill>
                <a:latin typeface="Arial Black" panose="020B0A04020102020204" pitchFamily="34" charset="0"/>
                <a:cs typeface="Arial" panose="020B0604020202020204" pitchFamily="34" charset="0"/>
              </a:rPr>
              <a:t>he</a:t>
            </a:r>
            <a:r>
              <a:rPr lang="en-US" sz="2800" spc="-3" dirty="0">
                <a:solidFill>
                  <a:schemeClr val="accent4">
                    <a:lumMod val="10000"/>
                  </a:schemeClr>
                </a:solidFill>
                <a:latin typeface="Arial Black" panose="020B0A04020102020204" pitchFamily="34" charset="0"/>
                <a:cs typeface="Arial" panose="020B0604020202020204" pitchFamily="34" charset="0"/>
              </a:rPr>
              <a:t> </a:t>
            </a:r>
            <a:r>
              <a:rPr lang="en-US" sz="2800" dirty="0">
                <a:solidFill>
                  <a:schemeClr val="accent4">
                    <a:lumMod val="10000"/>
                  </a:schemeClr>
                </a:solidFill>
                <a:latin typeface="Arial Black" panose="020B0A04020102020204" pitchFamily="34" charset="0"/>
                <a:cs typeface="Arial" panose="020B0604020202020204" pitchFamily="34" charset="0"/>
              </a:rPr>
              <a:t>T</a:t>
            </a:r>
            <a:r>
              <a:rPr lang="en-US" sz="2800" spc="7" dirty="0">
                <a:solidFill>
                  <a:schemeClr val="accent4">
                    <a:lumMod val="10000"/>
                  </a:schemeClr>
                </a:solidFill>
                <a:latin typeface="Arial Black" panose="020B0A04020102020204" pitchFamily="34" charset="0"/>
                <a:cs typeface="Arial" panose="020B0604020202020204" pitchFamily="34" charset="0"/>
              </a:rPr>
              <a:t>o</a:t>
            </a:r>
            <a:r>
              <a:rPr lang="en-US" sz="2800" dirty="0">
                <a:solidFill>
                  <a:schemeClr val="accent4">
                    <a:lumMod val="10000"/>
                  </a:schemeClr>
                </a:solidFill>
                <a:latin typeface="Arial Black" panose="020B0A04020102020204" pitchFamily="34" charset="0"/>
                <a:cs typeface="Arial" panose="020B0604020202020204" pitchFamily="34" charset="0"/>
              </a:rPr>
              <a:t>r</a:t>
            </a:r>
            <a:r>
              <a:rPr lang="en-US" sz="2800" spc="-3" dirty="0">
                <a:solidFill>
                  <a:schemeClr val="accent4">
                    <a:lumMod val="10000"/>
                  </a:schemeClr>
                </a:solidFill>
                <a:latin typeface="Arial Black" panose="020B0A04020102020204" pitchFamily="34" charset="0"/>
                <a:cs typeface="Arial" panose="020B0604020202020204" pitchFamily="34" charset="0"/>
              </a:rPr>
              <a:t>re</a:t>
            </a:r>
            <a:r>
              <a:rPr lang="en-US" sz="2800" dirty="0">
                <a:solidFill>
                  <a:schemeClr val="accent4">
                    <a:lumMod val="10000"/>
                  </a:schemeClr>
                </a:solidFill>
                <a:latin typeface="Arial Black" panose="020B0A04020102020204" pitchFamily="34" charset="0"/>
                <a:cs typeface="Arial" panose="020B0604020202020204" pitchFamily="34" charset="0"/>
              </a:rPr>
              <a:t>ns M</a:t>
            </a:r>
            <a:r>
              <a:rPr lang="en-US" sz="2800" spc="11" dirty="0">
                <a:solidFill>
                  <a:schemeClr val="accent4">
                    <a:lumMod val="10000"/>
                  </a:schemeClr>
                </a:solidFill>
                <a:latin typeface="Arial Black" panose="020B0A04020102020204" pitchFamily="34" charset="0"/>
                <a:cs typeface="Arial" panose="020B0604020202020204" pitchFamily="34" charset="0"/>
              </a:rPr>
              <a:t>o</a:t>
            </a:r>
            <a:r>
              <a:rPr lang="en-US" sz="2800" dirty="0">
                <a:solidFill>
                  <a:schemeClr val="accent4">
                    <a:lumMod val="10000"/>
                  </a:schemeClr>
                </a:solidFill>
                <a:latin typeface="Arial Black" panose="020B0A04020102020204" pitchFamily="34" charset="0"/>
                <a:cs typeface="Arial" panose="020B0604020202020204" pitchFamily="34" charset="0"/>
              </a:rPr>
              <a:t>rt</a:t>
            </a:r>
            <a:r>
              <a:rPr lang="en-US" sz="2800" spc="-11" dirty="0">
                <a:solidFill>
                  <a:schemeClr val="accent4">
                    <a:lumMod val="10000"/>
                  </a:schemeClr>
                </a:solidFill>
                <a:latin typeface="Arial Black" panose="020B0A04020102020204" pitchFamily="34" charset="0"/>
                <a:cs typeface="Arial" panose="020B0604020202020204" pitchFamily="34" charset="0"/>
              </a:rPr>
              <a:t>g</a:t>
            </a:r>
            <a:r>
              <a:rPr lang="en-US" sz="2800" spc="3" dirty="0">
                <a:solidFill>
                  <a:schemeClr val="accent4">
                    <a:lumMod val="10000"/>
                  </a:schemeClr>
                </a:solidFill>
                <a:latin typeface="Arial Black" panose="020B0A04020102020204" pitchFamily="34" charset="0"/>
                <a:cs typeface="Arial" panose="020B0604020202020204" pitchFamily="34" charset="0"/>
              </a:rPr>
              <a:t>a</a:t>
            </a:r>
            <a:r>
              <a:rPr lang="en-US" sz="2800" dirty="0">
                <a:solidFill>
                  <a:schemeClr val="accent4">
                    <a:lumMod val="10000"/>
                  </a:schemeClr>
                </a:solidFill>
                <a:latin typeface="Arial Black" panose="020B0A04020102020204" pitchFamily="34" charset="0"/>
                <a:cs typeface="Arial" panose="020B0604020202020204" pitchFamily="34" charset="0"/>
              </a:rPr>
              <a:t>ge</a:t>
            </a:r>
            <a:r>
              <a:rPr lang="en-US" sz="2800" spc="-3" dirty="0">
                <a:solidFill>
                  <a:schemeClr val="accent4">
                    <a:lumMod val="10000"/>
                  </a:schemeClr>
                </a:solidFill>
                <a:latin typeface="Arial Black" panose="020B0A04020102020204" pitchFamily="34" charset="0"/>
                <a:cs typeface="Arial" panose="020B0604020202020204" pitchFamily="34" charset="0"/>
              </a:rPr>
              <a:t> </a:t>
            </a:r>
            <a:r>
              <a:rPr lang="en-US" sz="2800" dirty="0">
                <a:solidFill>
                  <a:schemeClr val="accent4">
                    <a:lumMod val="10000"/>
                  </a:schemeClr>
                </a:solidFill>
                <a:latin typeface="Arial Black" panose="020B0A04020102020204" pitchFamily="34" charset="0"/>
                <a:cs typeface="Arial" panose="020B0604020202020204" pitchFamily="34" charset="0"/>
              </a:rPr>
              <a:t>s</a:t>
            </a:r>
            <a:r>
              <a:rPr lang="en-US" sz="2800" spc="-3" dirty="0">
                <a:solidFill>
                  <a:schemeClr val="accent4">
                    <a:lumMod val="10000"/>
                  </a:schemeClr>
                </a:solidFill>
                <a:latin typeface="Arial Black" panose="020B0A04020102020204" pitchFamily="34" charset="0"/>
                <a:cs typeface="Arial" panose="020B0604020202020204" pitchFamily="34" charset="0"/>
              </a:rPr>
              <a:t>a</a:t>
            </a:r>
            <a:r>
              <a:rPr lang="en-US" sz="2800" dirty="0">
                <a:solidFill>
                  <a:schemeClr val="accent4">
                    <a:lumMod val="10000"/>
                  </a:schemeClr>
                </a:solidFill>
                <a:latin typeface="Arial Black" panose="020B0A04020102020204" pitchFamily="34" charset="0"/>
                <a:cs typeface="Arial" panose="020B0604020202020204" pitchFamily="34" charset="0"/>
              </a:rPr>
              <a:t>t</a:t>
            </a:r>
            <a:r>
              <a:rPr lang="en-US" sz="2800" spc="3" dirty="0">
                <a:solidFill>
                  <a:schemeClr val="accent4">
                    <a:lumMod val="10000"/>
                  </a:schemeClr>
                </a:solidFill>
                <a:latin typeface="Arial Black" panose="020B0A04020102020204" pitchFamily="34" charset="0"/>
                <a:cs typeface="Arial" panose="020B0604020202020204" pitchFamily="34" charset="0"/>
              </a:rPr>
              <a:t>i</a:t>
            </a:r>
            <a:r>
              <a:rPr lang="en-US" sz="2800" dirty="0">
                <a:solidFill>
                  <a:schemeClr val="accent4">
                    <a:lumMod val="10000"/>
                  </a:schemeClr>
                </a:solidFill>
                <a:latin typeface="Arial Black" panose="020B0A04020102020204" pitchFamily="34" charset="0"/>
                <a:cs typeface="Arial" panose="020B0604020202020204" pitchFamily="34" charset="0"/>
              </a:rPr>
              <a:t>sfi</a:t>
            </a:r>
            <a:r>
              <a:rPr lang="en-US" sz="2800" spc="-3" dirty="0">
                <a:solidFill>
                  <a:schemeClr val="accent4">
                    <a:lumMod val="10000"/>
                  </a:schemeClr>
                </a:solidFill>
                <a:latin typeface="Arial Black" panose="020B0A04020102020204" pitchFamily="34" charset="0"/>
                <a:cs typeface="Arial" panose="020B0604020202020204" pitchFamily="34" charset="0"/>
              </a:rPr>
              <a:t>e</a:t>
            </a:r>
            <a:r>
              <a:rPr lang="en-US" sz="2800" dirty="0">
                <a:solidFill>
                  <a:schemeClr val="accent4">
                    <a:lumMod val="10000"/>
                  </a:schemeClr>
                </a:solidFill>
                <a:latin typeface="Arial Black" panose="020B0A04020102020204" pitchFamily="34" charset="0"/>
                <a:cs typeface="Arial" panose="020B0604020202020204" pitchFamily="34" charset="0"/>
              </a:rPr>
              <a:t>d?</a:t>
            </a:r>
            <a:br>
              <a:rPr lang="en-US" sz="2800" dirty="0">
                <a:solidFill>
                  <a:schemeClr val="accent4">
                    <a:lumMod val="10000"/>
                  </a:schemeClr>
                </a:solidFill>
                <a:latin typeface="Arial Black" panose="020B0A04020102020204" pitchFamily="34" charset="0"/>
                <a:cs typeface="Arial" panose="020B0604020202020204" pitchFamily="34" charset="0"/>
              </a:rPr>
            </a:br>
            <a:br>
              <a:rPr lang="en-US" sz="2800" dirty="0">
                <a:solidFill>
                  <a:schemeClr val="accent4">
                    <a:lumMod val="10000"/>
                  </a:schemeClr>
                </a:solidFill>
                <a:latin typeface="Arial Black" panose="020B0A04020102020204" pitchFamily="34" charset="0"/>
                <a:cs typeface="Arial" panose="020B0604020202020204" pitchFamily="34" charset="0"/>
              </a:rPr>
            </a:br>
            <a:r>
              <a:rPr lang="en-US" sz="2800" dirty="0">
                <a:solidFill>
                  <a:schemeClr val="accent2"/>
                </a:solidFill>
                <a:latin typeface="Arial Black" panose="020B0A04020102020204" pitchFamily="34" charset="0"/>
                <a:cs typeface="Arial" panose="020B0604020202020204" pitchFamily="34" charset="0"/>
              </a:rPr>
              <a:t>•</a:t>
            </a:r>
            <a:r>
              <a:rPr lang="en-US" sz="2800" dirty="0">
                <a:solidFill>
                  <a:schemeClr val="accent4">
                    <a:lumMod val="10000"/>
                  </a:schemeClr>
                </a:solidFill>
                <a:latin typeface="Arial Black" panose="020B0A04020102020204" pitchFamily="34" charset="0"/>
                <a:cs typeface="Arial" panose="020B0604020202020204" pitchFamily="34" charset="0"/>
              </a:rPr>
              <a:t> Same, but mortgage was only filed in abstract.</a:t>
            </a:r>
            <a:br>
              <a:rPr lang="en-US" sz="2800" dirty="0">
                <a:solidFill>
                  <a:schemeClr val="accent4">
                    <a:lumMod val="10000"/>
                  </a:schemeClr>
                </a:solidFill>
                <a:latin typeface="Arial Black" panose="020B0A04020102020204" pitchFamily="34" charset="0"/>
                <a:cs typeface="Arial" panose="020B0604020202020204" pitchFamily="34" charset="0"/>
              </a:rPr>
            </a:br>
            <a:r>
              <a:rPr lang="en-US" sz="2800" dirty="0">
                <a:solidFill>
                  <a:schemeClr val="accent4">
                    <a:lumMod val="10000"/>
                  </a:schemeClr>
                </a:solidFill>
                <a:latin typeface="Arial Black" panose="020B0A04020102020204" pitchFamily="34" charset="0"/>
                <a:cs typeface="Arial" panose="020B0604020202020204" pitchFamily="34" charset="0"/>
              </a:rPr>
              <a:t>Error discovered when satisfaction is filed. What should be done?</a:t>
            </a:r>
            <a:endParaRPr lang="en-US" sz="2800" dirty="0">
              <a:latin typeface="Arial Black" panose="020B0A04020102020204" pitchFamily="34" charset="0"/>
            </a:endParaRPr>
          </a:p>
        </p:txBody>
      </p:sp>
    </p:spTree>
    <p:extLst>
      <p:ext uri="{BB962C8B-B14F-4D97-AF65-F5344CB8AC3E}">
        <p14:creationId xmlns:p14="http://schemas.microsoft.com/office/powerpoint/2010/main" val="16896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9096" y="1441525"/>
            <a:ext cx="10327342" cy="613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2579" y="2054711"/>
            <a:ext cx="11467652" cy="1938992"/>
          </a:xfrm>
          <a:prstGeom prst="rect">
            <a:avLst/>
          </a:prstGeom>
        </p:spPr>
        <p:txBody>
          <a:bodyPr wrap="square">
            <a:spAutoFit/>
          </a:bodyPr>
          <a:lstStyle/>
          <a:p>
            <a:pPr algn="ctr"/>
            <a:r>
              <a:rPr lang="en-US" sz="3200" b="1" dirty="0">
                <a:solidFill>
                  <a:schemeClr val="accent2"/>
                </a:solidFill>
                <a:latin typeface="Arial Black" panose="020B0A04020102020204" pitchFamily="34" charset="0"/>
              </a:rPr>
              <a:t>Same facts, except the Mortgage Satisfaction only recites the document number from Abstract. </a:t>
            </a:r>
            <a:br>
              <a:rPr lang="en-US" b="1" dirty="0">
                <a:solidFill>
                  <a:srgbClr val="C00000"/>
                </a:solidFill>
              </a:rPr>
            </a:br>
            <a:br>
              <a:rPr lang="en-US" sz="2800" b="1" dirty="0">
                <a:solidFill>
                  <a:srgbClr val="C00000"/>
                </a:solidFill>
                <a:latin typeface="Arial Black" panose="020B0A04020102020204" pitchFamily="34" charset="0"/>
              </a:rPr>
            </a:br>
            <a:r>
              <a:rPr lang="en-US" sz="2800" dirty="0">
                <a:solidFill>
                  <a:schemeClr val="accent2"/>
                </a:solidFill>
                <a:latin typeface="Arial Black" panose="020B0A04020102020204" pitchFamily="34" charset="0"/>
              </a:rPr>
              <a:t>•</a:t>
            </a:r>
            <a:r>
              <a:rPr lang="en-US" sz="2800" dirty="0">
                <a:solidFill>
                  <a:schemeClr val="accent4">
                    <a:lumMod val="10000"/>
                  </a:schemeClr>
                </a:solidFill>
                <a:latin typeface="Arial Black" panose="020B0A04020102020204" pitchFamily="34" charset="0"/>
              </a:rPr>
              <a:t> How do you get the Torrens Mortgage Satisfied?</a:t>
            </a:r>
          </a:p>
        </p:txBody>
      </p:sp>
    </p:spTree>
    <p:extLst>
      <p:ext uri="{BB962C8B-B14F-4D97-AF65-F5344CB8AC3E}">
        <p14:creationId xmlns:p14="http://schemas.microsoft.com/office/powerpoint/2010/main" val="2024876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2884" y="1644030"/>
            <a:ext cx="10789920" cy="516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88541" y="2375165"/>
            <a:ext cx="10404389" cy="785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2"/>
                </a:solidFill>
                <a:latin typeface="Arial Black" panose="020B0A04020102020204" pitchFamily="34" charset="0"/>
              </a:rPr>
              <a:t>When may a Survey be memorialized on the Certificate of Title?  </a:t>
            </a:r>
            <a:br>
              <a:rPr lang="en-US" b="1" dirty="0">
                <a:solidFill>
                  <a:srgbClr val="C00000"/>
                </a:solidFill>
              </a:rPr>
            </a:br>
            <a:br>
              <a:rPr lang="en-US" b="1" dirty="0">
                <a:solidFill>
                  <a:srgbClr val="C00000"/>
                </a:solidFill>
              </a:rPr>
            </a:br>
            <a:br>
              <a:rPr lang="en-US" sz="2800" dirty="0">
                <a:solidFill>
                  <a:schemeClr val="accent4">
                    <a:lumMod val="10000"/>
                  </a:schemeClr>
                </a:solidFill>
                <a:latin typeface="Arial Black" panose="020B0A04020102020204" pitchFamily="34" charset="0"/>
              </a:rPr>
            </a:br>
            <a:endParaRPr lang="en-US" sz="2800" dirty="0">
              <a:solidFill>
                <a:schemeClr val="accent4">
                  <a:lumMod val="10000"/>
                </a:schemeClr>
              </a:solidFill>
              <a:latin typeface="Arial Black" panose="020B0A04020102020204" pitchFamily="34" charset="0"/>
            </a:endParaRPr>
          </a:p>
        </p:txBody>
      </p:sp>
      <p:sp>
        <p:nvSpPr>
          <p:cNvPr id="2" name="Rectangle 1"/>
          <p:cNvSpPr/>
          <p:nvPr/>
        </p:nvSpPr>
        <p:spPr>
          <a:xfrm>
            <a:off x="459525" y="3004538"/>
            <a:ext cx="10031362" cy="2123658"/>
          </a:xfrm>
          <a:prstGeom prst="rect">
            <a:avLst/>
          </a:prstGeom>
        </p:spPr>
        <p:txBody>
          <a:bodyPr wrap="square">
            <a:spAutoFit/>
          </a:bodyPr>
          <a:lstStyle/>
          <a:p>
            <a:r>
              <a:rPr lang="en-US" sz="2400" dirty="0">
                <a:solidFill>
                  <a:schemeClr val="accent2"/>
                </a:solidFill>
                <a:latin typeface="Arial Black" panose="020B0A04020102020204" pitchFamily="34" charset="0"/>
              </a:rPr>
              <a:t>              </a:t>
            </a:r>
            <a:r>
              <a:rPr lang="en-US" sz="2800" dirty="0">
                <a:solidFill>
                  <a:schemeClr val="accent2"/>
                </a:solidFill>
                <a:latin typeface="Arial Black" panose="020B0A04020102020204" pitchFamily="34" charset="0"/>
              </a:rPr>
              <a:t>•</a:t>
            </a:r>
            <a:r>
              <a:rPr lang="en-US" sz="2800" dirty="0">
                <a:solidFill>
                  <a:schemeClr val="accent4">
                    <a:lumMod val="10000"/>
                  </a:schemeClr>
                </a:solidFill>
                <a:latin typeface="Arial Black" panose="020B0A04020102020204" pitchFamily="34" charset="0"/>
              </a:rPr>
              <a:t> Why file the survey?</a:t>
            </a:r>
            <a:br>
              <a:rPr lang="en-US" sz="2800" dirty="0">
                <a:solidFill>
                  <a:schemeClr val="accent4">
                    <a:lumMod val="10000"/>
                  </a:schemeClr>
                </a:solidFill>
                <a:latin typeface="Arial Black" panose="020B0A04020102020204" pitchFamily="34" charset="0"/>
              </a:rPr>
            </a:br>
            <a:br>
              <a:rPr lang="en-US" sz="2800" dirty="0">
                <a:solidFill>
                  <a:schemeClr val="accent4">
                    <a:lumMod val="10000"/>
                  </a:schemeClr>
                </a:solidFill>
                <a:latin typeface="Arial Black" panose="020B0A04020102020204" pitchFamily="34" charset="0"/>
              </a:rPr>
            </a:br>
            <a:r>
              <a:rPr lang="en-US" sz="2800" dirty="0">
                <a:solidFill>
                  <a:schemeClr val="accent4">
                    <a:lumMod val="10000"/>
                  </a:schemeClr>
                </a:solidFill>
                <a:latin typeface="Arial Black" panose="020B0A04020102020204" pitchFamily="34" charset="0"/>
              </a:rPr>
              <a:t>	    </a:t>
            </a:r>
            <a:r>
              <a:rPr lang="en-US" sz="2800" dirty="0">
                <a:solidFill>
                  <a:schemeClr val="accent2"/>
                </a:solidFill>
                <a:latin typeface="Arial Black" panose="020B0A04020102020204" pitchFamily="34" charset="0"/>
              </a:rPr>
              <a:t>• </a:t>
            </a:r>
            <a:r>
              <a:rPr lang="en-US" sz="2800" dirty="0">
                <a:solidFill>
                  <a:schemeClr val="accent4">
                    <a:lumMod val="10000"/>
                  </a:schemeClr>
                </a:solidFill>
                <a:latin typeface="Arial Black" panose="020B0A04020102020204" pitchFamily="34" charset="0"/>
              </a:rPr>
              <a:t>How is that to be done?</a:t>
            </a:r>
            <a:br>
              <a:rPr lang="en-US" sz="2400" dirty="0">
                <a:solidFill>
                  <a:schemeClr val="accent4">
                    <a:lumMod val="10000"/>
                  </a:schemeClr>
                </a:solidFill>
                <a:latin typeface="Arial Black" panose="020B0A04020102020204" pitchFamily="34" charset="0"/>
              </a:rPr>
            </a:br>
            <a:br>
              <a:rPr lang="en-US" sz="2400" dirty="0">
                <a:solidFill>
                  <a:schemeClr val="accent4">
                    <a:lumMod val="10000"/>
                  </a:schemeClr>
                </a:solidFill>
                <a:latin typeface="Arial Black" panose="020B0A04020102020204" pitchFamily="34" charset="0"/>
              </a:rPr>
            </a:br>
            <a:r>
              <a:rPr lang="en-US" sz="2400" dirty="0">
                <a:solidFill>
                  <a:schemeClr val="accent4">
                    <a:lumMod val="10000"/>
                  </a:schemeClr>
                </a:solidFill>
                <a:latin typeface="Arial Black" panose="020B0A04020102020204" pitchFamily="34" charset="0"/>
              </a:rPr>
              <a:t>	</a:t>
            </a:r>
            <a:endParaRPr lang="en-US" sz="2400" dirty="0"/>
          </a:p>
        </p:txBody>
      </p:sp>
    </p:spTree>
    <p:extLst>
      <p:ext uri="{BB962C8B-B14F-4D97-AF65-F5344CB8AC3E}">
        <p14:creationId xmlns:p14="http://schemas.microsoft.com/office/powerpoint/2010/main" val="236498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765" y="1506071"/>
            <a:ext cx="10596282" cy="699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1270" b="6667"/>
          <a:stretch/>
        </p:blipFill>
        <p:spPr>
          <a:xfrm>
            <a:off x="2438400" y="160494"/>
            <a:ext cx="6565751" cy="6123128"/>
          </a:xfrm>
          <a:prstGeom prst="rect">
            <a:avLst/>
          </a:prstGeom>
        </p:spPr>
      </p:pic>
    </p:spTree>
    <p:extLst>
      <p:ext uri="{BB962C8B-B14F-4D97-AF65-F5344CB8AC3E}">
        <p14:creationId xmlns:p14="http://schemas.microsoft.com/office/powerpoint/2010/main" val="30438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5158" y="1226372"/>
            <a:ext cx="10359614" cy="11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37660" y="2022293"/>
            <a:ext cx="10347112" cy="4023360"/>
          </a:xfrm>
        </p:spPr>
        <p:txBody>
          <a:bodyPr/>
          <a:lstStyle/>
          <a:p>
            <a:pPr marL="0" indent="0" algn="ctr">
              <a:buNone/>
            </a:pPr>
            <a:r>
              <a:rPr lang="en-US" sz="32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What is the status of a Condition of Register?</a:t>
            </a:r>
            <a:br>
              <a:rPr lang="en-US" sz="32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br>
            <a:r>
              <a:rPr lang="en-US" sz="32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 </a:t>
            </a:r>
          </a:p>
          <a:p>
            <a:pPr marL="0" indent="0" algn="ctr">
              <a:buNone/>
            </a:pPr>
            <a:r>
              <a:rPr lang="en-US" sz="2800" dirty="0">
                <a:solidFill>
                  <a:schemeClr val="accent2"/>
                </a:solidFill>
                <a:latin typeface="Arial Black" panose="020B0A04020102020204" pitchFamily="34" charset="0"/>
              </a:rPr>
              <a:t>•</a:t>
            </a:r>
            <a:r>
              <a:rPr lang="en-US" sz="2800" dirty="0">
                <a:solidFill>
                  <a:schemeClr val="accent4">
                    <a:lumMod val="10000"/>
                  </a:schemeClr>
                </a:solidFill>
                <a:latin typeface="Arial Black" panose="020B0A04020102020204" pitchFamily="34" charset="0"/>
              </a:rPr>
              <a:t> </a:t>
            </a:r>
            <a:r>
              <a:rPr lang="en-US" sz="2800" dirty="0">
                <a:latin typeface="Arial Black" panose="020B0A04020102020204" pitchFamily="34" charset="0"/>
              </a:rPr>
              <a:t>MN Statute 508.82, </a:t>
            </a:r>
            <a:r>
              <a:rPr lang="en-US" sz="2800" dirty="0" err="1">
                <a:latin typeface="Arial Black" panose="020B0A04020102020204" pitchFamily="34" charset="0"/>
              </a:rPr>
              <a:t>Subd</a:t>
            </a:r>
            <a:r>
              <a:rPr lang="en-US" sz="2800" dirty="0">
                <a:latin typeface="Arial Black" panose="020B0A04020102020204" pitchFamily="34" charset="0"/>
              </a:rPr>
              <a:t> 1 (7) and </a:t>
            </a:r>
          </a:p>
          <a:p>
            <a:pPr marL="0" indent="0" algn="ctr">
              <a:buNone/>
            </a:pPr>
            <a:r>
              <a:rPr lang="en-US" sz="2800" dirty="0">
                <a:latin typeface="Arial Black" panose="020B0A04020102020204" pitchFamily="34" charset="0"/>
              </a:rPr>
              <a:t>508A.82, </a:t>
            </a:r>
            <a:r>
              <a:rPr lang="en-US" sz="2800" dirty="0" err="1">
                <a:latin typeface="Arial Black" panose="020B0A04020102020204" pitchFamily="34" charset="0"/>
              </a:rPr>
              <a:t>Subd</a:t>
            </a:r>
            <a:r>
              <a:rPr lang="en-US" sz="2800" dirty="0">
                <a:latin typeface="Arial Black" panose="020B0A04020102020204" pitchFamily="34" charset="0"/>
              </a:rPr>
              <a:t> 1 (7)</a:t>
            </a:r>
          </a:p>
          <a:p>
            <a:pPr marL="0" indent="0" algn="ctr">
              <a:buNone/>
            </a:pPr>
            <a:endParaRPr lang="en-US" sz="2400" dirty="0">
              <a:solidFill>
                <a:schemeClr val="accent4">
                  <a:lumMod val="10000"/>
                </a:schemeClr>
              </a:solidFill>
              <a:latin typeface="Arial Black" panose="020B0A04020102020204" pitchFamily="34" charset="0"/>
            </a:endParaRPr>
          </a:p>
          <a:p>
            <a:endParaRPr lang="en-US" dirty="0"/>
          </a:p>
        </p:txBody>
      </p:sp>
    </p:spTree>
    <p:extLst>
      <p:ext uri="{BB962C8B-B14F-4D97-AF65-F5344CB8AC3E}">
        <p14:creationId xmlns:p14="http://schemas.microsoft.com/office/powerpoint/2010/main" val="308729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613647"/>
            <a:ext cx="10370372" cy="5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206" b="20159"/>
          <a:stretch/>
        </p:blipFill>
        <p:spPr>
          <a:xfrm>
            <a:off x="2379005" y="219430"/>
            <a:ext cx="6592873" cy="6026538"/>
          </a:xfrm>
          <a:prstGeom prst="rect">
            <a:avLst/>
          </a:prstGeom>
        </p:spPr>
      </p:pic>
    </p:spTree>
    <p:extLst>
      <p:ext uri="{BB962C8B-B14F-4D97-AF65-F5344CB8AC3E}">
        <p14:creationId xmlns:p14="http://schemas.microsoft.com/office/powerpoint/2010/main" val="280053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035" y="1656678"/>
            <a:ext cx="10445676" cy="322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08670" y="1291673"/>
            <a:ext cx="10222527" cy="3696974"/>
          </a:xfrm>
          <a:prstGeom prst="rect">
            <a:avLst/>
          </a:prstGeom>
        </p:spPr>
        <p:txBody>
          <a:bodyPr wrap="square">
            <a:spAutoFit/>
          </a:bodyPr>
          <a:lstStyle/>
          <a:p>
            <a:pPr>
              <a:lnSpc>
                <a:spcPct val="95825"/>
              </a:lnSpc>
              <a:spcBef>
                <a:spcPts val="536"/>
              </a:spcBef>
            </a:pPr>
            <a:r>
              <a:rPr lang="en-US" sz="2800" dirty="0">
                <a:solidFill>
                  <a:schemeClr val="accent2"/>
                </a:solidFill>
                <a:latin typeface="Arial Black" panose="020B0A04020102020204" pitchFamily="34" charset="0"/>
                <a:cs typeface="Times New Roman"/>
              </a:rPr>
              <a:t>How</a:t>
            </a:r>
            <a:r>
              <a:rPr lang="en-US" sz="2800" spc="-3" dirty="0">
                <a:solidFill>
                  <a:schemeClr val="accent2"/>
                </a:solidFill>
                <a:latin typeface="Arial Black" panose="020B0A04020102020204" pitchFamily="34" charset="0"/>
                <a:cs typeface="Times New Roman"/>
              </a:rPr>
              <a:t> </a:t>
            </a:r>
            <a:r>
              <a:rPr lang="en-US" sz="2800" dirty="0">
                <a:solidFill>
                  <a:schemeClr val="accent2"/>
                </a:solidFill>
                <a:latin typeface="Arial Black" panose="020B0A04020102020204" pitchFamily="34" charset="0"/>
                <a:cs typeface="Times New Roman"/>
              </a:rPr>
              <a:t>did</a:t>
            </a:r>
            <a:r>
              <a:rPr lang="en-US" sz="2800" spc="11" dirty="0">
                <a:solidFill>
                  <a:schemeClr val="accent2"/>
                </a:solidFill>
                <a:latin typeface="Arial Black" panose="020B0A04020102020204" pitchFamily="34" charset="0"/>
                <a:cs typeface="Times New Roman"/>
              </a:rPr>
              <a:t> </a:t>
            </a:r>
            <a:r>
              <a:rPr lang="en-US" sz="2800" spc="-19" dirty="0">
                <a:solidFill>
                  <a:schemeClr val="accent2"/>
                </a:solidFill>
                <a:latin typeface="Arial Black" panose="020B0A04020102020204" pitchFamily="34" charset="0"/>
                <a:cs typeface="Times New Roman"/>
              </a:rPr>
              <a:t>y</a:t>
            </a:r>
            <a:r>
              <a:rPr lang="en-US" sz="2800" dirty="0">
                <a:solidFill>
                  <a:schemeClr val="accent2"/>
                </a:solidFill>
                <a:latin typeface="Arial Black" panose="020B0A04020102020204" pitchFamily="34" charset="0"/>
                <a:cs typeface="Times New Roman"/>
              </a:rPr>
              <a:t>ou</a:t>
            </a:r>
            <a:r>
              <a:rPr lang="en-US" sz="2800" spc="7" dirty="0">
                <a:solidFill>
                  <a:schemeClr val="accent2"/>
                </a:solidFill>
                <a:latin typeface="Arial Black" panose="020B0A04020102020204" pitchFamily="34" charset="0"/>
                <a:cs typeface="Times New Roman"/>
              </a:rPr>
              <a:t> find someone qualified to be an </a:t>
            </a:r>
            <a:r>
              <a:rPr lang="en-US" sz="2800" dirty="0">
                <a:solidFill>
                  <a:schemeClr val="accent2"/>
                </a:solidFill>
                <a:latin typeface="Arial Black" panose="020B0A04020102020204" pitchFamily="34" charset="0"/>
                <a:cs typeface="Times New Roman"/>
              </a:rPr>
              <a:t>E</a:t>
            </a:r>
            <a:r>
              <a:rPr lang="en-US" sz="2800" spc="7" dirty="0">
                <a:solidFill>
                  <a:schemeClr val="accent2"/>
                </a:solidFill>
                <a:latin typeface="Arial Black" panose="020B0A04020102020204" pitchFamily="34" charset="0"/>
                <a:cs typeface="Times New Roman"/>
              </a:rPr>
              <a:t>x</a:t>
            </a:r>
            <a:r>
              <a:rPr lang="en-US" sz="2800" spc="-3" dirty="0">
                <a:solidFill>
                  <a:schemeClr val="accent2"/>
                </a:solidFill>
                <a:latin typeface="Arial Black" panose="020B0A04020102020204" pitchFamily="34" charset="0"/>
                <a:cs typeface="Times New Roman"/>
              </a:rPr>
              <a:t>a</a:t>
            </a:r>
            <a:r>
              <a:rPr lang="en-US" sz="2800" dirty="0">
                <a:solidFill>
                  <a:schemeClr val="accent2"/>
                </a:solidFill>
                <a:latin typeface="Arial Black" panose="020B0A04020102020204" pitchFamily="34" charset="0"/>
                <a:cs typeface="Times New Roman"/>
              </a:rPr>
              <a:t>m</a:t>
            </a:r>
            <a:r>
              <a:rPr lang="en-US" sz="2800" spc="3" dirty="0">
                <a:solidFill>
                  <a:schemeClr val="accent2"/>
                </a:solidFill>
                <a:latin typeface="Arial Black" panose="020B0A04020102020204" pitchFamily="34" charset="0"/>
                <a:cs typeface="Times New Roman"/>
              </a:rPr>
              <a:t>i</a:t>
            </a:r>
            <a:r>
              <a:rPr lang="en-US" sz="2800" dirty="0">
                <a:solidFill>
                  <a:schemeClr val="accent2"/>
                </a:solidFill>
                <a:latin typeface="Arial Black" panose="020B0A04020102020204" pitchFamily="34" charset="0"/>
                <a:cs typeface="Times New Roman"/>
              </a:rPr>
              <a:t>n</a:t>
            </a:r>
            <a:r>
              <a:rPr lang="en-US" sz="2800" spc="-3" dirty="0">
                <a:solidFill>
                  <a:schemeClr val="accent2"/>
                </a:solidFill>
                <a:latin typeface="Arial Black" panose="020B0A04020102020204" pitchFamily="34" charset="0"/>
                <a:cs typeface="Times New Roman"/>
              </a:rPr>
              <a:t>e</a:t>
            </a:r>
            <a:r>
              <a:rPr lang="en-US" sz="2800" dirty="0">
                <a:solidFill>
                  <a:schemeClr val="accent2"/>
                </a:solidFill>
                <a:latin typeface="Arial Black" panose="020B0A04020102020204" pitchFamily="34" charset="0"/>
                <a:cs typeface="Times New Roman"/>
              </a:rPr>
              <a:t>r of</a:t>
            </a:r>
            <a:r>
              <a:rPr lang="en-US" sz="2800" spc="-3" dirty="0">
                <a:solidFill>
                  <a:schemeClr val="accent2"/>
                </a:solidFill>
                <a:latin typeface="Arial Black" panose="020B0A04020102020204" pitchFamily="34" charset="0"/>
                <a:cs typeface="Times New Roman"/>
              </a:rPr>
              <a:t> </a:t>
            </a:r>
            <a:r>
              <a:rPr lang="en-US" sz="2800" dirty="0">
                <a:solidFill>
                  <a:schemeClr val="accent2"/>
                </a:solidFill>
                <a:latin typeface="Arial Black" panose="020B0A04020102020204" pitchFamily="34" charset="0"/>
                <a:cs typeface="Times New Roman"/>
              </a:rPr>
              <a:t>Titles? 508.12</a:t>
            </a:r>
            <a:br>
              <a:rPr lang="en-US" sz="2800" dirty="0">
                <a:solidFill>
                  <a:schemeClr val="accent2"/>
                </a:solidFill>
                <a:latin typeface="Arial Black" panose="020B0A04020102020204" pitchFamily="34" charset="0"/>
                <a:cs typeface="Times New Roman"/>
              </a:rPr>
            </a:br>
            <a:br>
              <a:rPr lang="en-US" sz="2800" dirty="0">
                <a:solidFill>
                  <a:schemeClr val="accent2"/>
                </a:solidFill>
                <a:latin typeface="Arial Black" panose="020B0A04020102020204" pitchFamily="34" charset="0"/>
                <a:cs typeface="Times New Roman"/>
              </a:rPr>
            </a:br>
            <a:r>
              <a:rPr lang="en-US" sz="2800" dirty="0">
                <a:solidFill>
                  <a:schemeClr val="accent2"/>
                </a:solidFill>
                <a:latin typeface="Arial Black" panose="020B0A04020102020204" pitchFamily="34" charset="0"/>
                <a:cs typeface="Times New Roman"/>
              </a:rPr>
              <a:t>Does the Examiner need to reside or practice law in the County? 508.12</a:t>
            </a:r>
            <a:br>
              <a:rPr lang="en-US" sz="2800" dirty="0">
                <a:solidFill>
                  <a:schemeClr val="accent2"/>
                </a:solidFill>
                <a:latin typeface="Arial Black" panose="020B0A04020102020204" pitchFamily="34" charset="0"/>
                <a:cs typeface="Times New Roman"/>
              </a:rPr>
            </a:br>
            <a:br>
              <a:rPr lang="en-US" sz="2800" dirty="0">
                <a:solidFill>
                  <a:schemeClr val="accent2"/>
                </a:solidFill>
                <a:latin typeface="Arial Black" panose="020B0A04020102020204" pitchFamily="34" charset="0"/>
                <a:cs typeface="Times New Roman"/>
              </a:rPr>
            </a:br>
            <a:r>
              <a:rPr lang="en-US" sz="2800" dirty="0">
                <a:solidFill>
                  <a:schemeClr val="accent2"/>
                </a:solidFill>
                <a:latin typeface="Arial Black" panose="020B0A04020102020204" pitchFamily="34" charset="0"/>
                <a:cs typeface="Times New Roman"/>
              </a:rPr>
              <a:t>What is the job of the Examiner of Titles? 508.13</a:t>
            </a:r>
            <a:br>
              <a:rPr lang="en-US" sz="2400" dirty="0">
                <a:solidFill>
                  <a:schemeClr val="accent4">
                    <a:lumMod val="10000"/>
                  </a:schemeClr>
                </a:solidFill>
                <a:latin typeface="Arial Black" panose="020B0A04020102020204" pitchFamily="34" charset="0"/>
                <a:cs typeface="Times New Roman"/>
              </a:rPr>
            </a:br>
            <a:br>
              <a:rPr lang="en-US" sz="2400" dirty="0">
                <a:solidFill>
                  <a:schemeClr val="accent4">
                    <a:lumMod val="10000"/>
                  </a:schemeClr>
                </a:solidFill>
                <a:latin typeface="Arial Black" panose="020B0A04020102020204" pitchFamily="34" charset="0"/>
                <a:cs typeface="Times New Roman"/>
              </a:rPr>
            </a:br>
            <a:endParaRPr lang="en-US" sz="2400" dirty="0">
              <a:latin typeface="Arial Black" panose="020B0A04020102020204" pitchFamily="34" charset="0"/>
            </a:endParaRPr>
          </a:p>
        </p:txBody>
      </p:sp>
    </p:spTree>
    <p:extLst>
      <p:ext uri="{BB962C8B-B14F-4D97-AF65-F5344CB8AC3E}">
        <p14:creationId xmlns:p14="http://schemas.microsoft.com/office/powerpoint/2010/main" val="2904150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4859" y="1606378"/>
            <a:ext cx="10653995" cy="518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72567" y="1804086"/>
            <a:ext cx="10058400" cy="4023360"/>
          </a:xfrm>
        </p:spPr>
        <p:txBody>
          <a:bodyPr/>
          <a:lstStyle/>
          <a:p>
            <a:r>
              <a:rPr lang="en-US" sz="2800" dirty="0">
                <a:solidFill>
                  <a:schemeClr val="accent2"/>
                </a:solidFill>
                <a:latin typeface="Arial Black" panose="020B0A04020102020204" pitchFamily="34" charset="0"/>
                <a:cs typeface="Times New Roman"/>
              </a:rPr>
              <a:t>Is the Registrar of Titles involved in the appointment of the Examiner of Titles? 508.13</a:t>
            </a:r>
            <a:br>
              <a:rPr lang="en-US" sz="2800" dirty="0">
                <a:solidFill>
                  <a:schemeClr val="accent2"/>
                </a:solidFill>
                <a:latin typeface="Arial Black" panose="020B0A04020102020204" pitchFamily="34" charset="0"/>
                <a:cs typeface="Times New Roman"/>
              </a:rPr>
            </a:br>
            <a:br>
              <a:rPr lang="en-US" sz="2800" dirty="0">
                <a:solidFill>
                  <a:schemeClr val="accent2"/>
                </a:solidFill>
                <a:latin typeface="Arial Black" panose="020B0A04020102020204" pitchFamily="34" charset="0"/>
                <a:cs typeface="Times New Roman"/>
              </a:rPr>
            </a:br>
            <a:r>
              <a:rPr lang="en-US" sz="2800" dirty="0">
                <a:solidFill>
                  <a:schemeClr val="accent2"/>
                </a:solidFill>
                <a:latin typeface="Arial Black" panose="020B0A04020102020204" pitchFamily="34" charset="0"/>
                <a:cs typeface="Times New Roman"/>
              </a:rPr>
              <a:t>How does the Examiner work with the Registrar of Titles? </a:t>
            </a:r>
            <a:br>
              <a:rPr lang="en-US" sz="2800" dirty="0">
                <a:solidFill>
                  <a:schemeClr val="accent2"/>
                </a:solidFill>
                <a:latin typeface="Arial Black" panose="020B0A04020102020204" pitchFamily="34" charset="0"/>
                <a:cs typeface="Times New Roman"/>
              </a:rPr>
            </a:br>
            <a:br>
              <a:rPr lang="en-US" sz="2800" dirty="0">
                <a:solidFill>
                  <a:schemeClr val="accent2"/>
                </a:solidFill>
                <a:latin typeface="Arial Black" panose="020B0A04020102020204" pitchFamily="34" charset="0"/>
                <a:cs typeface="Times New Roman"/>
              </a:rPr>
            </a:br>
            <a:r>
              <a:rPr lang="en-US" sz="2800" dirty="0">
                <a:solidFill>
                  <a:schemeClr val="accent2"/>
                </a:solidFill>
                <a:latin typeface="Arial Black" panose="020B0A04020102020204" pitchFamily="34" charset="0"/>
                <a:cs typeface="Times New Roman"/>
              </a:rPr>
              <a:t>How are the Examiner’s fees determined? 508.12</a:t>
            </a:r>
            <a:endParaRPr lang="en-US" sz="2800" dirty="0">
              <a:solidFill>
                <a:schemeClr val="accent2"/>
              </a:solidFill>
              <a:latin typeface="Arial Black" panose="020B0A04020102020204" pitchFamily="34" charset="0"/>
            </a:endParaRPr>
          </a:p>
          <a:p>
            <a:endParaRPr lang="en-US" dirty="0"/>
          </a:p>
        </p:txBody>
      </p:sp>
    </p:spTree>
    <p:extLst>
      <p:ext uri="{BB962C8B-B14F-4D97-AF65-F5344CB8AC3E}">
        <p14:creationId xmlns:p14="http://schemas.microsoft.com/office/powerpoint/2010/main" val="2494518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1068" y="1516828"/>
            <a:ext cx="10198250" cy="74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b="25323"/>
          <a:stretch/>
        </p:blipFill>
        <p:spPr bwMode="auto">
          <a:xfrm>
            <a:off x="2764715" y="258184"/>
            <a:ext cx="6197675" cy="59292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0816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1068" y="1581374"/>
            <a:ext cx="10176734" cy="344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250" t="9343" r="9691" b="8903"/>
          <a:stretch/>
        </p:blipFill>
        <p:spPr bwMode="auto">
          <a:xfrm>
            <a:off x="2883049" y="118333"/>
            <a:ext cx="5862917" cy="60888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9484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051" y="1214797"/>
            <a:ext cx="10359614" cy="11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220992" y="150471"/>
            <a:ext cx="10090673" cy="6136673"/>
          </a:xfrm>
        </p:spPr>
        <p:txBody>
          <a:bodyPr/>
          <a:lstStyle/>
          <a:p>
            <a:pPr marL="0" indent="0" algn="ctr">
              <a:buNone/>
            </a:pPr>
            <a:br>
              <a:rPr lang="en-US" sz="32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br>
            <a:r>
              <a:rPr lang="en-US" sz="32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Tax Forfeitures</a:t>
            </a:r>
          </a:p>
          <a:p>
            <a:pPr marL="0" indent="0">
              <a:buNone/>
            </a:pPr>
            <a:br>
              <a:rPr lang="en-US" sz="2400" b="1" dirty="0">
                <a:solidFill>
                  <a:schemeClr val="accent2"/>
                </a:solidFill>
                <a:latin typeface="Arial Black" panose="020B0A04020102020204" pitchFamily="34" charset="0"/>
              </a:rPr>
            </a:br>
            <a:r>
              <a:rPr lang="en-US" sz="2800" b="1" dirty="0">
                <a:solidFill>
                  <a:schemeClr val="accent2"/>
                </a:solidFill>
                <a:latin typeface="Arial Black" panose="020B0A04020102020204" pitchFamily="34" charset="0"/>
              </a:rPr>
              <a:t>•</a:t>
            </a:r>
            <a:r>
              <a:rPr lang="en-US" sz="2800" b="1" dirty="0">
                <a:solidFill>
                  <a:srgbClr val="C00000"/>
                </a:solidFill>
                <a:latin typeface="Arial Black" panose="020B0A04020102020204" pitchFamily="34" charset="0"/>
              </a:rPr>
              <a:t> </a:t>
            </a:r>
            <a:r>
              <a:rPr lang="en-US" sz="2800" dirty="0">
                <a:solidFill>
                  <a:schemeClr val="accent4">
                    <a:lumMod val="10000"/>
                  </a:schemeClr>
                </a:solidFill>
                <a:latin typeface="Arial Black" panose="020B0A04020102020204" pitchFamily="34" charset="0"/>
              </a:rPr>
              <a:t>Legal description (L/D) on Auditors   </a:t>
            </a:r>
            <a:br>
              <a:rPr lang="en-US" sz="2800" dirty="0">
                <a:solidFill>
                  <a:schemeClr val="accent4">
                    <a:lumMod val="10000"/>
                  </a:schemeClr>
                </a:solidFill>
                <a:latin typeface="Arial Black" panose="020B0A04020102020204" pitchFamily="34" charset="0"/>
              </a:rPr>
            </a:br>
            <a:r>
              <a:rPr lang="en-US" sz="2800" dirty="0">
                <a:solidFill>
                  <a:schemeClr val="accent4">
                    <a:lumMod val="10000"/>
                  </a:schemeClr>
                </a:solidFill>
                <a:latin typeface="Arial Black" panose="020B0A04020102020204" pitchFamily="34" charset="0"/>
              </a:rPr>
              <a:t>  Certificate (AC) does not match L/D on C/T.</a:t>
            </a:r>
            <a:br>
              <a:rPr lang="en-US" sz="2800" dirty="0">
                <a:solidFill>
                  <a:schemeClr val="accent4">
                    <a:lumMod val="10000"/>
                  </a:schemeClr>
                </a:solidFill>
                <a:latin typeface="Arial Black" panose="020B0A04020102020204" pitchFamily="34" charset="0"/>
              </a:rPr>
            </a:br>
            <a:br>
              <a:rPr lang="en-US" sz="2800" dirty="0">
                <a:solidFill>
                  <a:schemeClr val="accent4">
                    <a:lumMod val="10000"/>
                  </a:schemeClr>
                </a:solidFill>
                <a:latin typeface="Arial Black" panose="020B0A04020102020204" pitchFamily="34" charset="0"/>
              </a:rPr>
            </a:br>
            <a:r>
              <a:rPr lang="en-US" sz="2800" dirty="0">
                <a:solidFill>
                  <a:schemeClr val="accent2"/>
                </a:solidFill>
                <a:latin typeface="Arial Black" panose="020B0A04020102020204" pitchFamily="34" charset="0"/>
              </a:rPr>
              <a:t>• </a:t>
            </a:r>
            <a:r>
              <a:rPr lang="en-US" sz="2800" dirty="0">
                <a:solidFill>
                  <a:schemeClr val="accent4">
                    <a:lumMod val="10000"/>
                  </a:schemeClr>
                </a:solidFill>
                <a:latin typeface="Arial Black" panose="020B0A04020102020204" pitchFamily="34" charset="0"/>
              </a:rPr>
              <a:t>L/D on state deed matches C/T.</a:t>
            </a:r>
            <a:br>
              <a:rPr lang="en-US" sz="2800" dirty="0">
                <a:solidFill>
                  <a:schemeClr val="accent4">
                    <a:lumMod val="10000"/>
                  </a:schemeClr>
                </a:solidFill>
                <a:latin typeface="Arial Black" panose="020B0A04020102020204" pitchFamily="34" charset="0"/>
              </a:rPr>
            </a:br>
            <a:endParaRPr lang="en-US" sz="2800" dirty="0">
              <a:solidFill>
                <a:schemeClr val="accent4">
                  <a:lumMod val="10000"/>
                </a:schemeClr>
              </a:solidFill>
              <a:latin typeface="Arial Black" panose="020B0A04020102020204" pitchFamily="34" charset="0"/>
            </a:endParaRPr>
          </a:p>
          <a:p>
            <a:pPr marL="0" indent="0">
              <a:buNone/>
            </a:pPr>
            <a:r>
              <a:rPr lang="en-US" sz="2800" dirty="0">
                <a:solidFill>
                  <a:schemeClr val="accent4">
                    <a:lumMod val="10000"/>
                  </a:schemeClr>
                </a:solidFill>
                <a:latin typeface="Arial Black" panose="020B0A04020102020204" pitchFamily="34" charset="0"/>
              </a:rPr>
              <a:t>	A.	A/C &lt; 10 years of record</a:t>
            </a:r>
            <a:br>
              <a:rPr lang="en-US" sz="2800" dirty="0">
                <a:solidFill>
                  <a:schemeClr val="accent4">
                    <a:lumMod val="10000"/>
                  </a:schemeClr>
                </a:solidFill>
                <a:latin typeface="Arial Black" panose="020B0A04020102020204" pitchFamily="34" charset="0"/>
              </a:rPr>
            </a:br>
            <a:endParaRPr lang="en-US" sz="2800" dirty="0">
              <a:solidFill>
                <a:schemeClr val="accent4">
                  <a:lumMod val="10000"/>
                </a:schemeClr>
              </a:solidFill>
              <a:latin typeface="Arial Black" panose="020B0A04020102020204" pitchFamily="34" charset="0"/>
            </a:endParaRPr>
          </a:p>
          <a:p>
            <a:pPr marL="0" indent="0">
              <a:buNone/>
            </a:pPr>
            <a:r>
              <a:rPr lang="en-US" sz="2800" dirty="0">
                <a:solidFill>
                  <a:schemeClr val="accent4">
                    <a:lumMod val="10000"/>
                  </a:schemeClr>
                </a:solidFill>
                <a:latin typeface="Arial Black" panose="020B0A04020102020204" pitchFamily="34" charset="0"/>
              </a:rPr>
              <a:t>	B.	A/C &gt; 10 years of record</a:t>
            </a:r>
          </a:p>
          <a:p>
            <a:endParaRPr lang="en-US" dirty="0"/>
          </a:p>
        </p:txBody>
      </p:sp>
    </p:spTree>
    <p:extLst>
      <p:ext uri="{BB962C8B-B14F-4D97-AF65-F5344CB8AC3E}">
        <p14:creationId xmlns:p14="http://schemas.microsoft.com/office/powerpoint/2010/main" val="2597878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514" y="3105937"/>
            <a:ext cx="10058400" cy="3855098"/>
          </a:xfrm>
        </p:spPr>
        <p:txBody>
          <a:bodyPr>
            <a:normAutofit/>
          </a:bodyPr>
          <a:lstStyle/>
          <a:p>
            <a:r>
              <a:rPr lang="en-US" sz="3200" dirty="0">
                <a:solidFill>
                  <a:schemeClr val="accent2"/>
                </a:solidFill>
                <a:latin typeface="Arial Black" panose="020B0A04020102020204" pitchFamily="34" charset="0"/>
              </a:rPr>
              <a:t>•</a:t>
            </a:r>
            <a:r>
              <a:rPr lang="en-US" sz="3200" dirty="0">
                <a:solidFill>
                  <a:schemeClr val="tx1"/>
                </a:solidFill>
                <a:latin typeface="Arial Black" panose="020B0A04020102020204" pitchFamily="34" charset="0"/>
              </a:rPr>
              <a:t> How close is close enough?</a:t>
            </a:r>
          </a:p>
        </p:txBody>
      </p:sp>
      <p:sp>
        <p:nvSpPr>
          <p:cNvPr id="4" name="Rectangle 3"/>
          <p:cNvSpPr/>
          <p:nvPr/>
        </p:nvSpPr>
        <p:spPr>
          <a:xfrm>
            <a:off x="914400" y="1655180"/>
            <a:ext cx="10463514" cy="532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19514" y="1360013"/>
            <a:ext cx="10058401" cy="1450757"/>
          </a:xfrm>
        </p:spPr>
        <p:txBody>
          <a:bodyPr>
            <a:normAutofit/>
          </a:bodyPr>
          <a:lstStyle/>
          <a:p>
            <a:r>
              <a:rPr lang="en-US" sz="3200" dirty="0">
                <a:solidFill>
                  <a:schemeClr val="accent2"/>
                </a:solidFill>
                <a:latin typeface="Arial Black" panose="020B0A04020102020204" pitchFamily="34" charset="0"/>
              </a:rPr>
              <a:t>  Legal Description (L/D) on deed does not  </a:t>
            </a:r>
            <a:br>
              <a:rPr lang="en-US" sz="3200" dirty="0">
                <a:solidFill>
                  <a:schemeClr val="accent2"/>
                </a:solidFill>
                <a:latin typeface="Arial Black" panose="020B0A04020102020204" pitchFamily="34" charset="0"/>
              </a:rPr>
            </a:br>
            <a:r>
              <a:rPr lang="en-US" sz="3200" dirty="0">
                <a:solidFill>
                  <a:schemeClr val="accent2"/>
                </a:solidFill>
                <a:latin typeface="Arial Black" panose="020B0A04020102020204" pitchFamily="34" charset="0"/>
              </a:rPr>
              <a:t>  exactly match L/D on C/T.</a:t>
            </a:r>
          </a:p>
        </p:txBody>
      </p:sp>
    </p:spTree>
    <p:extLst>
      <p:ext uri="{BB962C8B-B14F-4D97-AF65-F5344CB8AC3E}">
        <p14:creationId xmlns:p14="http://schemas.microsoft.com/office/powerpoint/2010/main" val="57854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228" y="1493134"/>
            <a:ext cx="10822329" cy="659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932" y="2339858"/>
            <a:ext cx="10718625" cy="1450757"/>
          </a:xfrm>
        </p:spPr>
        <p:txBody>
          <a:bodyPr>
            <a:normAutofit fontScale="90000"/>
          </a:bodyPr>
          <a:lstStyle/>
          <a:p>
            <a:r>
              <a:rPr lang="en-US" sz="3600" dirty="0">
                <a:solidFill>
                  <a:schemeClr val="accent2"/>
                </a:solidFill>
                <a:latin typeface="Arial Black" panose="020B0A04020102020204" pitchFamily="34" charset="0"/>
              </a:rPr>
              <a:t>May a document be accepted and memorialized if less than all registered owners sign?</a:t>
            </a:r>
            <a:br>
              <a:rPr lang="en-US" dirty="0"/>
            </a:br>
            <a:endParaRPr lang="en-US" dirty="0"/>
          </a:p>
        </p:txBody>
      </p:sp>
    </p:spTree>
    <p:extLst>
      <p:ext uri="{BB962C8B-B14F-4D97-AF65-F5344CB8AC3E}">
        <p14:creationId xmlns:p14="http://schemas.microsoft.com/office/powerpoint/2010/main" val="2087934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2273" y="1655180"/>
            <a:ext cx="10475089" cy="277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3458" y="1852668"/>
            <a:ext cx="11007524" cy="1450757"/>
          </a:xfrm>
        </p:spPr>
        <p:txBody>
          <a:bodyPr>
            <a:normAutofit fontScale="90000"/>
          </a:bodyPr>
          <a:lstStyle/>
          <a:p>
            <a:r>
              <a:rPr lang="en-US" sz="3600" dirty="0">
                <a:solidFill>
                  <a:schemeClr val="accent2"/>
                </a:solidFill>
                <a:latin typeface="Arial Black" panose="020B0A04020102020204" pitchFamily="34" charset="0"/>
              </a:rPr>
              <a:t>Should a Registrar not show the marital status of an owner of Torrens property in the first paragraph of a Certificate of Title and just make sure of that status and that any spouse joins in at the time of any conveyance?</a:t>
            </a:r>
            <a:br>
              <a:rPr lang="en-US" dirty="0"/>
            </a:br>
            <a:endParaRPr lang="en-US" dirty="0"/>
          </a:p>
        </p:txBody>
      </p:sp>
      <p:sp>
        <p:nvSpPr>
          <p:cNvPr id="3" name="Content Placeholder 2"/>
          <p:cNvSpPr>
            <a:spLocks noGrp="1"/>
          </p:cNvSpPr>
          <p:nvPr>
            <p:ph idx="1"/>
          </p:nvPr>
        </p:nvSpPr>
        <p:spPr>
          <a:xfrm>
            <a:off x="613458" y="2975986"/>
            <a:ext cx="11007524" cy="4023360"/>
          </a:xfrm>
        </p:spPr>
        <p:txBody>
          <a:bodyPr>
            <a:normAutofit/>
          </a:bodyPr>
          <a:lstStyle/>
          <a:p>
            <a:r>
              <a:rPr lang="en-US" sz="2800" i="1" dirty="0">
                <a:solidFill>
                  <a:schemeClr val="accent2"/>
                </a:solidFill>
                <a:latin typeface="Arial Black" panose="020B0A04020102020204" pitchFamily="34" charset="0"/>
              </a:rPr>
              <a:t>•</a:t>
            </a:r>
            <a:r>
              <a:rPr lang="en-US" sz="2800" i="1" dirty="0">
                <a:latin typeface="Arial Black" panose="020B0A04020102020204" pitchFamily="34" charset="0"/>
              </a:rPr>
              <a:t> Minn. Stat. § 508.23, </a:t>
            </a:r>
            <a:r>
              <a:rPr lang="en-US" sz="2800" i="1" dirty="0" err="1">
                <a:latin typeface="Arial Black" panose="020B0A04020102020204" pitchFamily="34" charset="0"/>
              </a:rPr>
              <a:t>Subd</a:t>
            </a:r>
            <a:r>
              <a:rPr lang="en-US" sz="2800" i="1" dirty="0">
                <a:latin typeface="Arial Black" panose="020B0A04020102020204" pitchFamily="34" charset="0"/>
              </a:rPr>
              <a:t>. 1 states:  “Every decree </a:t>
            </a:r>
            <a:br>
              <a:rPr lang="en-US" sz="2800" i="1" dirty="0">
                <a:latin typeface="Arial Black" panose="020B0A04020102020204" pitchFamily="34" charset="0"/>
              </a:rPr>
            </a:br>
            <a:r>
              <a:rPr lang="en-US" sz="2800" i="1" dirty="0">
                <a:latin typeface="Arial Black" panose="020B0A04020102020204" pitchFamily="34" charset="0"/>
              </a:rPr>
              <a:t>of registration shall . . . state whether the owner is 18 years of age or older, and whether married, or unmarried, and, if married the name of the spouse. . ..” but Minn. Stat. § 508.35, in prescribing the form of a certificate contains no reference to including a spouse’s name if not in title.</a:t>
            </a:r>
            <a:br>
              <a:rPr lang="en-US" i="1" dirty="0">
                <a:latin typeface="Arial Black" panose="020B0A04020102020204" pitchFamily="34" charset="0"/>
              </a:rPr>
            </a:b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58940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192" y="1620456"/>
            <a:ext cx="9963488" cy="225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26758" y="906620"/>
            <a:ext cx="10494356" cy="5135834"/>
          </a:xfrm>
        </p:spPr>
        <p:txBody>
          <a:bodyPr>
            <a:normAutofit/>
          </a:bodyPr>
          <a:lstStyle/>
          <a:p>
            <a:r>
              <a:rPr lang="en-US" sz="2800" dirty="0">
                <a:solidFill>
                  <a:schemeClr val="accent2"/>
                </a:solidFill>
                <a:latin typeface="Arial Black" panose="020B0A04020102020204" pitchFamily="34" charset="0"/>
              </a:rPr>
              <a:t>•</a:t>
            </a:r>
            <a:r>
              <a:rPr lang="en-US" sz="2800" dirty="0">
                <a:latin typeface="Arial Black" panose="020B0A04020102020204" pitchFamily="34" charset="0"/>
              </a:rPr>
              <a:t> What happens if on Certificate, after owner’s name in the first paragraph, it states owner is single, and then a mortgage comes in showing the owner is married and then, subsequent to that, a deed is received showing the owner as single?</a:t>
            </a:r>
            <a:br>
              <a:rPr lang="en-US" sz="2800" dirty="0">
                <a:latin typeface="Arial Black" panose="020B0A04020102020204" pitchFamily="34" charset="0"/>
              </a:rPr>
            </a:br>
            <a:endParaRPr lang="en-US" sz="2800" dirty="0">
              <a:latin typeface="Arial Black" panose="020B0A04020102020204" pitchFamily="34" charset="0"/>
            </a:endParaRPr>
          </a:p>
          <a:p>
            <a:r>
              <a:rPr lang="en-US" sz="2800" dirty="0">
                <a:solidFill>
                  <a:schemeClr val="accent2"/>
                </a:solidFill>
                <a:latin typeface="Arial Black" panose="020B0A04020102020204" pitchFamily="34" charset="0"/>
              </a:rPr>
              <a:t>•</a:t>
            </a:r>
            <a:r>
              <a:rPr lang="en-US" sz="2800" dirty="0">
                <a:latin typeface="Arial Black" panose="020B0A04020102020204" pitchFamily="34" charset="0"/>
              </a:rPr>
              <a:t> If the property is owned by just one individual, should that person’s marital status be reflected in the first paragraph of a Certificate of Title if the document by which the ownership interest was created shows his/her marital status?</a:t>
            </a:r>
          </a:p>
          <a:p>
            <a:endParaRPr lang="en-US" dirty="0"/>
          </a:p>
        </p:txBody>
      </p:sp>
    </p:spTree>
    <p:extLst>
      <p:ext uri="{BB962C8B-B14F-4D97-AF65-F5344CB8AC3E}">
        <p14:creationId xmlns:p14="http://schemas.microsoft.com/office/powerpoint/2010/main" val="182503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1219" y="1323191"/>
            <a:ext cx="10219765" cy="860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2856" y="2183802"/>
            <a:ext cx="10616489" cy="1569660"/>
          </a:xfrm>
          <a:prstGeom prst="rect">
            <a:avLst/>
          </a:prstGeom>
        </p:spPr>
        <p:txBody>
          <a:bodyPr wrap="square">
            <a:spAutoFit/>
          </a:bodyPr>
          <a:lstStyle/>
          <a:p>
            <a:r>
              <a:rPr lang="en-US" sz="3200" b="1" dirty="0">
                <a:solidFill>
                  <a:schemeClr val="accent2"/>
                </a:solidFill>
                <a:latin typeface="Arial Black" panose="020B0A04020102020204" pitchFamily="34" charset="0"/>
              </a:rPr>
              <a:t>Should an Application to Register Title be indexed against adjoining parcels when the applicant is seeking to determine boundaries?</a:t>
            </a:r>
          </a:p>
        </p:txBody>
      </p:sp>
    </p:spTree>
    <p:extLst>
      <p:ext uri="{BB962C8B-B14F-4D97-AF65-F5344CB8AC3E}">
        <p14:creationId xmlns:p14="http://schemas.microsoft.com/office/powerpoint/2010/main" val="3117191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1803" y="1597306"/>
            <a:ext cx="10671858" cy="39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9972" y="1597306"/>
            <a:ext cx="10303689" cy="2819906"/>
          </a:xfrm>
        </p:spPr>
        <p:txBody>
          <a:bodyPr>
            <a:normAutofit fontScale="90000"/>
          </a:bodyPr>
          <a:lstStyle/>
          <a:p>
            <a:br>
              <a:rPr lang="en-US" sz="3200" dirty="0">
                <a:solidFill>
                  <a:schemeClr val="accent2"/>
                </a:solidFill>
                <a:latin typeface="Arial Black" panose="020B0A04020102020204" pitchFamily="34" charset="0"/>
              </a:rPr>
            </a:br>
            <a:br>
              <a:rPr lang="en-US" sz="3200" dirty="0">
                <a:solidFill>
                  <a:schemeClr val="accent2"/>
                </a:solidFill>
                <a:latin typeface="Arial Black" panose="020B0A04020102020204" pitchFamily="34" charset="0"/>
              </a:rPr>
            </a:br>
            <a:br>
              <a:rPr lang="en-US" sz="3600" dirty="0">
                <a:solidFill>
                  <a:schemeClr val="accent2"/>
                </a:solidFill>
                <a:latin typeface="Arial Black" panose="020B0A04020102020204" pitchFamily="34" charset="0"/>
              </a:rPr>
            </a:br>
            <a:r>
              <a:rPr lang="en-US" sz="3600" dirty="0">
                <a:solidFill>
                  <a:schemeClr val="accent2"/>
                </a:solidFill>
                <a:latin typeface="Arial Black" panose="020B0A04020102020204" pitchFamily="34" charset="0"/>
              </a:rPr>
              <a:t>A &amp; B own property as Joint Tenants.</a:t>
            </a:r>
            <a:br>
              <a:rPr lang="en-US" sz="3600" dirty="0">
                <a:solidFill>
                  <a:schemeClr val="accent2"/>
                </a:solidFill>
                <a:latin typeface="Arial Black" panose="020B0A04020102020204" pitchFamily="34" charset="0"/>
              </a:rPr>
            </a:br>
            <a:r>
              <a:rPr lang="en-US" sz="3600" dirty="0">
                <a:solidFill>
                  <a:schemeClr val="accent2"/>
                </a:solidFill>
                <a:latin typeface="Arial Black" panose="020B0A04020102020204" pitchFamily="34" charset="0"/>
              </a:rPr>
              <a:t>B is married to C. Does C have marital interest in the property? Minn. Stat. Sec 507.02</a:t>
            </a:r>
            <a:br>
              <a:rPr lang="en-US" sz="3600" dirty="0">
                <a:solidFill>
                  <a:schemeClr val="accent2"/>
                </a:solidFill>
                <a:latin typeface="Arial Black" panose="020B0A04020102020204" pitchFamily="34" charset="0"/>
              </a:rPr>
            </a:br>
            <a:br>
              <a:rPr lang="en-US" sz="3600" dirty="0">
                <a:solidFill>
                  <a:schemeClr val="accent2"/>
                </a:solidFill>
                <a:latin typeface="Arial Black" panose="020B0A04020102020204" pitchFamily="34" charset="0"/>
              </a:rPr>
            </a:br>
            <a:r>
              <a:rPr lang="en-US" sz="3600" dirty="0">
                <a:solidFill>
                  <a:schemeClr val="accent2"/>
                </a:solidFill>
                <a:latin typeface="Arial Black" panose="020B0A04020102020204" pitchFamily="34" charset="0"/>
              </a:rPr>
              <a:t>Does a non-titled spouse have a marital interest in property owned by the other spouse in joint tenancy with another?</a:t>
            </a:r>
          </a:p>
        </p:txBody>
      </p:sp>
    </p:spTree>
    <p:extLst>
      <p:ext uri="{BB962C8B-B14F-4D97-AF65-F5344CB8AC3E}">
        <p14:creationId xmlns:p14="http://schemas.microsoft.com/office/powerpoint/2010/main" val="3662140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808" y="1898248"/>
            <a:ext cx="10058400" cy="1450757"/>
          </a:xfrm>
        </p:spPr>
        <p:txBody>
          <a:bodyPr>
            <a:normAutofit fontScale="90000"/>
          </a:bodyPr>
          <a:lstStyle/>
          <a:p>
            <a:r>
              <a:rPr lang="en-US" sz="3600" dirty="0">
                <a:solidFill>
                  <a:schemeClr val="accent2"/>
                </a:solidFill>
                <a:latin typeface="Arial Black" panose="020B0A04020102020204" pitchFamily="34" charset="0"/>
              </a:rPr>
              <a:t>Upon death of a non-titled spouse, is proof of death required to terminate their interest?</a:t>
            </a:r>
            <a:br>
              <a:rPr lang="en-US" dirty="0"/>
            </a:br>
            <a:endParaRPr lang="en-US" dirty="0"/>
          </a:p>
        </p:txBody>
      </p:sp>
      <p:sp>
        <p:nvSpPr>
          <p:cNvPr id="4" name="Rectangle 3"/>
          <p:cNvSpPr/>
          <p:nvPr/>
        </p:nvSpPr>
        <p:spPr>
          <a:xfrm>
            <a:off x="821803" y="1481559"/>
            <a:ext cx="10602410" cy="41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93808" y="3118172"/>
            <a:ext cx="9700054" cy="523220"/>
          </a:xfrm>
          <a:prstGeom prst="rect">
            <a:avLst/>
          </a:prstGeom>
          <a:noFill/>
        </p:spPr>
        <p:txBody>
          <a:bodyPr wrap="square" rtlCol="0">
            <a:spAutoFit/>
          </a:bodyPr>
          <a:lstStyle/>
          <a:p>
            <a:r>
              <a:rPr lang="en-US" sz="2800" dirty="0">
                <a:solidFill>
                  <a:schemeClr val="accent2"/>
                </a:solidFill>
                <a:latin typeface="Arial Black" panose="020B0A04020102020204" pitchFamily="34" charset="0"/>
              </a:rPr>
              <a:t>•</a:t>
            </a:r>
            <a:r>
              <a:rPr lang="en-US" sz="2800" dirty="0">
                <a:latin typeface="Arial Black" panose="020B0A04020102020204" pitchFamily="34" charset="0"/>
              </a:rPr>
              <a:t> Assume that Registrar has notice of spouse</a:t>
            </a:r>
          </a:p>
        </p:txBody>
      </p:sp>
    </p:spTree>
    <p:extLst>
      <p:ext uri="{BB962C8B-B14F-4D97-AF65-F5344CB8AC3E}">
        <p14:creationId xmlns:p14="http://schemas.microsoft.com/office/powerpoint/2010/main" val="3423233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7280" y="3687763"/>
            <a:ext cx="11094720" cy="2181225"/>
          </a:xfrm>
        </p:spPr>
        <p:txBody>
          <a:bodyPr>
            <a:normAutofit/>
          </a:bodyPr>
          <a:lstStyle/>
          <a:p>
            <a:r>
              <a:rPr lang="en-US" sz="2800" dirty="0">
                <a:latin typeface="Arial Black" panose="020B0A04020102020204" pitchFamily="34" charset="0"/>
              </a:rPr>
              <a:t>Does SREDJ need to be reviewed by Examiner?</a:t>
            </a:r>
          </a:p>
          <a:p>
            <a:r>
              <a:rPr lang="en-US" sz="2800" dirty="0">
                <a:latin typeface="Arial Black" panose="020B0A04020102020204" pitchFamily="34" charset="0"/>
              </a:rPr>
              <a:t>How should name of owner be shown on new Certificate?</a:t>
            </a:r>
          </a:p>
          <a:p>
            <a:r>
              <a:rPr lang="en-US" sz="2800" dirty="0">
                <a:latin typeface="Arial Black" panose="020B0A04020102020204" pitchFamily="34" charset="0"/>
              </a:rPr>
              <a:t>What if SREDJ says Mary E. Doe gets the property?</a:t>
            </a:r>
          </a:p>
        </p:txBody>
      </p:sp>
      <p:sp>
        <p:nvSpPr>
          <p:cNvPr id="4" name="Rectangle 3"/>
          <p:cNvSpPr/>
          <p:nvPr/>
        </p:nvSpPr>
        <p:spPr>
          <a:xfrm>
            <a:off x="1097280" y="707923"/>
            <a:ext cx="9275752" cy="2554545"/>
          </a:xfrm>
          <a:prstGeom prst="rect">
            <a:avLst/>
          </a:prstGeom>
        </p:spPr>
        <p:txBody>
          <a:bodyPr wrap="square">
            <a:spAutoFit/>
          </a:bodyPr>
          <a:lstStyle/>
          <a:p>
            <a:pPr algn="just"/>
            <a:r>
              <a:rPr lang="en-US" sz="3200" dirty="0">
                <a:solidFill>
                  <a:schemeClr val="accent2"/>
                </a:solidFill>
                <a:latin typeface="Arial Black" panose="020B0A04020102020204" pitchFamily="34" charset="0"/>
              </a:rPr>
              <a:t>Certificate in the name of John Doe and Mary F. Doe; Summary Real Estate Disposition Judgment provides that property is awarded to Mary Francis</a:t>
            </a:r>
            <a:br>
              <a:rPr lang="en-US" sz="3200" dirty="0">
                <a:solidFill>
                  <a:schemeClr val="accent2"/>
                </a:solidFill>
                <a:latin typeface="Arial Black" panose="020B0A04020102020204" pitchFamily="34" charset="0"/>
              </a:rPr>
            </a:br>
            <a:r>
              <a:rPr lang="en-US" sz="3200" dirty="0">
                <a:solidFill>
                  <a:schemeClr val="accent2"/>
                </a:solidFill>
                <a:latin typeface="Arial Black" panose="020B0A04020102020204" pitchFamily="34" charset="0"/>
              </a:rPr>
              <a:t>Doe.</a:t>
            </a:r>
            <a:endParaRPr lang="en-US" sz="3200" dirty="0">
              <a:solidFill>
                <a:schemeClr val="accent2"/>
              </a:solidFill>
            </a:endParaRPr>
          </a:p>
        </p:txBody>
      </p:sp>
    </p:spTree>
    <p:extLst>
      <p:ext uri="{BB962C8B-B14F-4D97-AF65-F5344CB8AC3E}">
        <p14:creationId xmlns:p14="http://schemas.microsoft.com/office/powerpoint/2010/main" val="809607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595" y="1608881"/>
            <a:ext cx="10174147" cy="33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9595" y="2034067"/>
            <a:ext cx="10603005" cy="1450757"/>
          </a:xfrm>
        </p:spPr>
        <p:txBody>
          <a:bodyPr>
            <a:normAutofit fontScale="90000"/>
          </a:bodyPr>
          <a:lstStyle/>
          <a:p>
            <a:r>
              <a:rPr lang="en-US" sz="3600" dirty="0">
                <a:solidFill>
                  <a:schemeClr val="accent2"/>
                </a:solidFill>
                <a:latin typeface="Arial Black" panose="020B0A04020102020204" pitchFamily="34" charset="0"/>
              </a:rPr>
              <a:t>May a Land Surveyor’s Certificate of Correction to Plat be accepted for a memorial?</a:t>
            </a:r>
            <a:br>
              <a:rPr lang="en-US" dirty="0"/>
            </a:br>
            <a:endParaRPr lang="en-US" dirty="0"/>
          </a:p>
        </p:txBody>
      </p:sp>
      <p:sp>
        <p:nvSpPr>
          <p:cNvPr id="3" name="TextBox 2"/>
          <p:cNvSpPr txBox="1"/>
          <p:nvPr/>
        </p:nvSpPr>
        <p:spPr>
          <a:xfrm>
            <a:off x="1223319" y="3112679"/>
            <a:ext cx="9527059" cy="523220"/>
          </a:xfrm>
          <a:prstGeom prst="rect">
            <a:avLst/>
          </a:prstGeom>
          <a:noFill/>
        </p:spPr>
        <p:txBody>
          <a:bodyPr wrap="square" rtlCol="0">
            <a:spAutoFit/>
          </a:bodyPr>
          <a:lstStyle/>
          <a:p>
            <a:r>
              <a:rPr lang="en-US" sz="2800" dirty="0">
                <a:solidFill>
                  <a:schemeClr val="accent2"/>
                </a:solidFill>
                <a:latin typeface="Arial Black" panose="020B0A04020102020204" pitchFamily="34" charset="0"/>
              </a:rPr>
              <a:t>•</a:t>
            </a:r>
            <a:r>
              <a:rPr lang="en-US" sz="2800" dirty="0">
                <a:latin typeface="Arial Black" panose="020B0A04020102020204" pitchFamily="34" charset="0"/>
              </a:rPr>
              <a:t> What are the alternatives?</a:t>
            </a:r>
          </a:p>
        </p:txBody>
      </p:sp>
    </p:spTree>
    <p:extLst>
      <p:ext uri="{BB962C8B-B14F-4D97-AF65-F5344CB8AC3E}">
        <p14:creationId xmlns:p14="http://schemas.microsoft.com/office/powerpoint/2010/main" val="2291522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124" y="1608881"/>
            <a:ext cx="10336192" cy="219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9124" y="1828800"/>
            <a:ext cx="10058400" cy="1450757"/>
          </a:xfrm>
        </p:spPr>
        <p:txBody>
          <a:bodyPr>
            <a:normAutofit fontScale="90000"/>
          </a:bodyPr>
          <a:lstStyle/>
          <a:p>
            <a:pPr algn="ctr"/>
            <a:r>
              <a:rPr lang="en-US" sz="3600" dirty="0">
                <a:solidFill>
                  <a:schemeClr val="accent2"/>
                </a:solidFill>
                <a:latin typeface="Arial Black" panose="020B0A04020102020204" pitchFamily="34" charset="0"/>
              </a:rPr>
              <a:t>Registered owner sells land on C/D. </a:t>
            </a:r>
            <a:br>
              <a:rPr lang="en-US" sz="3600" dirty="0">
                <a:solidFill>
                  <a:schemeClr val="accent2"/>
                </a:solidFill>
                <a:latin typeface="Arial Black" panose="020B0A04020102020204" pitchFamily="34" charset="0"/>
              </a:rPr>
            </a:br>
            <a:r>
              <a:rPr lang="en-US" sz="3600" dirty="0">
                <a:solidFill>
                  <a:schemeClr val="accent2"/>
                </a:solidFill>
                <a:latin typeface="Arial Black" panose="020B0A04020102020204" pitchFamily="34" charset="0"/>
              </a:rPr>
              <a:t>C/D has been memorialized. </a:t>
            </a:r>
            <a:br>
              <a:rPr lang="en-US" sz="3600" dirty="0">
                <a:solidFill>
                  <a:schemeClr val="accent2"/>
                </a:solidFill>
                <a:latin typeface="Arial Black" panose="020B0A04020102020204" pitchFamily="34" charset="0"/>
              </a:rPr>
            </a:br>
            <a:r>
              <a:rPr lang="en-US" sz="3600" dirty="0">
                <a:solidFill>
                  <a:schemeClr val="accent2"/>
                </a:solidFill>
                <a:latin typeface="Arial Black" panose="020B0A04020102020204" pitchFamily="34" charset="0"/>
              </a:rPr>
              <a:t>Deed is later filed.</a:t>
            </a:r>
            <a:br>
              <a:rPr lang="en-US" dirty="0"/>
            </a:br>
            <a:endParaRPr lang="en-US" dirty="0"/>
          </a:p>
        </p:txBody>
      </p:sp>
      <p:sp>
        <p:nvSpPr>
          <p:cNvPr id="3" name="TextBox 2"/>
          <p:cNvSpPr txBox="1"/>
          <p:nvPr/>
        </p:nvSpPr>
        <p:spPr>
          <a:xfrm>
            <a:off x="1989438" y="3020064"/>
            <a:ext cx="9907773" cy="1384995"/>
          </a:xfrm>
          <a:prstGeom prst="rect">
            <a:avLst/>
          </a:prstGeom>
          <a:noFill/>
        </p:spPr>
        <p:txBody>
          <a:bodyPr wrap="square" rtlCol="0">
            <a:spAutoFit/>
          </a:bodyPr>
          <a:lstStyle/>
          <a:p>
            <a:r>
              <a:rPr lang="en-US" sz="2800" dirty="0">
                <a:latin typeface="Arial Black" panose="020B0A04020102020204" pitchFamily="34" charset="0"/>
              </a:rPr>
              <a:t>• Terms of C/D are Deed are consistent</a:t>
            </a:r>
            <a:br>
              <a:rPr lang="en-US" sz="2800" dirty="0">
                <a:latin typeface="Arial Black" panose="020B0A04020102020204" pitchFamily="34" charset="0"/>
              </a:rPr>
            </a:br>
            <a:br>
              <a:rPr lang="en-US" sz="2800" dirty="0">
                <a:latin typeface="Arial Black" panose="020B0A04020102020204" pitchFamily="34" charset="0"/>
              </a:rPr>
            </a:br>
            <a:r>
              <a:rPr lang="en-US" sz="2800" dirty="0">
                <a:latin typeface="Arial Black" panose="020B0A04020102020204" pitchFamily="34" charset="0"/>
              </a:rPr>
              <a:t>• Terms of C/D and Deed are inconsistent</a:t>
            </a:r>
          </a:p>
        </p:txBody>
      </p:sp>
    </p:spTree>
    <p:extLst>
      <p:ext uri="{BB962C8B-B14F-4D97-AF65-F5344CB8AC3E}">
        <p14:creationId xmlns:p14="http://schemas.microsoft.com/office/powerpoint/2010/main" val="1120067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0" y="1539433"/>
            <a:ext cx="10058400"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343319"/>
            <a:ext cx="10058400" cy="1450757"/>
          </a:xfrm>
        </p:spPr>
        <p:txBody>
          <a:bodyPr>
            <a:normAutofit/>
          </a:bodyPr>
          <a:lstStyle/>
          <a:p>
            <a:pPr algn="ctr"/>
            <a:r>
              <a:rPr lang="en-US" sz="3200" b="1" dirty="0">
                <a:solidFill>
                  <a:schemeClr val="accent2"/>
                </a:solidFill>
                <a:latin typeface="Arial Black" panose="020B0A04020102020204" pitchFamily="34" charset="0"/>
              </a:rPr>
              <a:t>Probate v. Proceedings Subsequent</a:t>
            </a:r>
          </a:p>
        </p:txBody>
      </p:sp>
      <p:sp>
        <p:nvSpPr>
          <p:cNvPr id="3" name="Content Placeholder 2"/>
          <p:cNvSpPr>
            <a:spLocks noGrp="1"/>
          </p:cNvSpPr>
          <p:nvPr>
            <p:ph idx="1"/>
          </p:nvPr>
        </p:nvSpPr>
        <p:spPr>
          <a:xfrm>
            <a:off x="2221745" y="1993962"/>
            <a:ext cx="10058400" cy="4023360"/>
          </a:xfrm>
        </p:spPr>
        <p:txBody>
          <a:bodyPr>
            <a:normAutofit/>
          </a:bodyPr>
          <a:lstStyle/>
          <a:p>
            <a:r>
              <a:rPr lang="en-US" sz="2800" dirty="0">
                <a:solidFill>
                  <a:schemeClr val="tx1"/>
                </a:solidFill>
                <a:latin typeface="Arial Black" panose="020B0A04020102020204" pitchFamily="34" charset="0"/>
              </a:rPr>
              <a:t>2 registered owners. No designation on nature of ownership. One Dies.</a:t>
            </a:r>
            <a:br>
              <a:rPr lang="en-US" sz="2800" dirty="0">
                <a:solidFill>
                  <a:schemeClr val="tx1"/>
                </a:solidFill>
                <a:latin typeface="Arial Black" panose="020B0A04020102020204" pitchFamily="34" charset="0"/>
              </a:rPr>
            </a:br>
            <a:r>
              <a:rPr lang="en-US" sz="2800" dirty="0">
                <a:solidFill>
                  <a:schemeClr val="tx1"/>
                </a:solidFill>
                <a:latin typeface="Arial Black" panose="020B0A04020102020204" pitchFamily="34" charset="0"/>
              </a:rPr>
              <a:t>Survivor claims ownership as surviving J/T.</a:t>
            </a:r>
            <a:br>
              <a:rPr lang="en-US" sz="2800" dirty="0">
                <a:solidFill>
                  <a:schemeClr val="tx1"/>
                </a:solidFill>
                <a:latin typeface="Arial Black" panose="020B0A04020102020204" pitchFamily="34" charset="0"/>
              </a:rPr>
            </a:br>
            <a:r>
              <a:rPr lang="en-US" sz="2800" dirty="0">
                <a:solidFill>
                  <a:schemeClr val="tx1"/>
                </a:solidFill>
                <a:latin typeface="Arial Black" panose="020B0A04020102020204" pitchFamily="34" charset="0"/>
              </a:rPr>
              <a:t>What can be done?</a:t>
            </a:r>
            <a:br>
              <a:rPr lang="en-US" sz="2800" dirty="0">
                <a:solidFill>
                  <a:schemeClr val="tx1"/>
                </a:solidFill>
                <a:latin typeface="Arial Black" panose="020B0A04020102020204" pitchFamily="34" charset="0"/>
              </a:rPr>
            </a:br>
            <a:br>
              <a:rPr lang="en-US" sz="3200" dirty="0">
                <a:solidFill>
                  <a:schemeClr val="tx1"/>
                </a:solidFill>
                <a:latin typeface="Arial Black" panose="020B0A04020102020204" pitchFamily="34" charset="0"/>
              </a:rPr>
            </a:br>
            <a:r>
              <a:rPr lang="en-US" sz="2800" dirty="0">
                <a:solidFill>
                  <a:schemeClr val="accent2"/>
                </a:solidFill>
                <a:latin typeface="Arial Black" panose="020B0A04020102020204" pitchFamily="34" charset="0"/>
              </a:rPr>
              <a:t>•</a:t>
            </a:r>
            <a:r>
              <a:rPr lang="en-US" sz="2800" dirty="0">
                <a:solidFill>
                  <a:schemeClr val="tx1"/>
                </a:solidFill>
                <a:latin typeface="Arial Black" panose="020B0A04020102020204" pitchFamily="34" charset="0"/>
              </a:rPr>
              <a:t> Probate- Preferred</a:t>
            </a:r>
            <a:br>
              <a:rPr lang="en-US" sz="2800" dirty="0">
                <a:solidFill>
                  <a:schemeClr val="tx1"/>
                </a:solidFill>
                <a:latin typeface="Arial Black" panose="020B0A04020102020204" pitchFamily="34" charset="0"/>
              </a:rPr>
            </a:br>
            <a:br>
              <a:rPr lang="en-US" sz="2800" dirty="0">
                <a:solidFill>
                  <a:schemeClr val="tx1"/>
                </a:solidFill>
                <a:latin typeface="Arial Black" panose="020B0A04020102020204" pitchFamily="34" charset="0"/>
              </a:rPr>
            </a:br>
            <a:r>
              <a:rPr lang="en-US" sz="2800" dirty="0">
                <a:solidFill>
                  <a:schemeClr val="accent2"/>
                </a:solidFill>
                <a:latin typeface="Arial Black" panose="020B0A04020102020204" pitchFamily="34" charset="0"/>
              </a:rPr>
              <a:t>•</a:t>
            </a:r>
            <a:r>
              <a:rPr lang="en-US" sz="2800" dirty="0">
                <a:solidFill>
                  <a:schemeClr val="tx1"/>
                </a:solidFill>
                <a:latin typeface="Arial Black" panose="020B0A04020102020204" pitchFamily="34" charset="0"/>
              </a:rPr>
              <a:t> Proceedings Subsequent?</a:t>
            </a:r>
          </a:p>
        </p:txBody>
      </p:sp>
    </p:spTree>
    <p:extLst>
      <p:ext uri="{BB962C8B-B14F-4D97-AF65-F5344CB8AC3E}">
        <p14:creationId xmlns:p14="http://schemas.microsoft.com/office/powerpoint/2010/main" val="237776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03301"/>
          </a:xfrm>
        </p:spPr>
        <p:txBody>
          <a:bodyPr>
            <a:normAutofit/>
          </a:bodyPr>
          <a:lstStyle/>
          <a:p>
            <a:pPr algn="ctr"/>
            <a:r>
              <a:rPr lang="en-US" sz="3200" dirty="0">
                <a:solidFill>
                  <a:schemeClr val="accent2"/>
                </a:solidFill>
                <a:latin typeface="Arial Black" panose="020B0A04020102020204" pitchFamily="34" charset="0"/>
              </a:rPr>
              <a:t>When should an RLS be required?</a:t>
            </a:r>
          </a:p>
        </p:txBody>
      </p:sp>
      <p:sp>
        <p:nvSpPr>
          <p:cNvPr id="3" name="Content Placeholder 2"/>
          <p:cNvSpPr>
            <a:spLocks noGrp="1"/>
          </p:cNvSpPr>
          <p:nvPr>
            <p:ph idx="1"/>
          </p:nvPr>
        </p:nvSpPr>
        <p:spPr>
          <a:xfrm>
            <a:off x="1097280" y="2199190"/>
            <a:ext cx="10058400" cy="4318086"/>
          </a:xfrm>
        </p:spPr>
        <p:txBody>
          <a:bodyPr>
            <a:normAutofit/>
          </a:bodyPr>
          <a:lstStyle/>
          <a:p>
            <a:pPr marL="201168" lvl="1" indent="0">
              <a:buNone/>
            </a:pPr>
            <a:r>
              <a:rPr lang="en-US" sz="3200" dirty="0">
                <a:solidFill>
                  <a:schemeClr val="tx1"/>
                </a:solidFill>
                <a:latin typeface="Arial Black" panose="020B0A04020102020204" pitchFamily="34" charset="0"/>
              </a:rPr>
              <a:t>A.	Less than an aliquot part. </a:t>
            </a:r>
            <a:br>
              <a:rPr lang="en-US" sz="3200" dirty="0">
                <a:solidFill>
                  <a:schemeClr val="tx1"/>
                </a:solidFill>
                <a:latin typeface="Arial Black" panose="020B0A04020102020204" pitchFamily="34" charset="0"/>
              </a:rPr>
            </a:br>
            <a:r>
              <a:rPr lang="en-US" sz="3200" dirty="0">
                <a:solidFill>
                  <a:schemeClr val="tx1"/>
                </a:solidFill>
                <a:latin typeface="Arial Black" panose="020B0A04020102020204" pitchFamily="34" charset="0"/>
              </a:rPr>
              <a:t>(i.e.: NW ¼  SW ¼, or E ½  NW ¼)</a:t>
            </a:r>
            <a:br>
              <a:rPr lang="en-US" sz="3200" dirty="0">
                <a:solidFill>
                  <a:schemeClr val="tx1"/>
                </a:solidFill>
                <a:latin typeface="Arial Black" panose="020B0A04020102020204" pitchFamily="34" charset="0"/>
              </a:rPr>
            </a:br>
            <a:br>
              <a:rPr lang="en-US" sz="3200" dirty="0">
                <a:solidFill>
                  <a:schemeClr val="tx1"/>
                </a:solidFill>
                <a:latin typeface="Arial Black" panose="020B0A04020102020204" pitchFamily="34" charset="0"/>
              </a:rPr>
            </a:br>
            <a:r>
              <a:rPr lang="en-US" sz="3200" dirty="0">
                <a:solidFill>
                  <a:schemeClr val="tx1"/>
                </a:solidFill>
                <a:latin typeface="Arial Black" panose="020B0A04020102020204" pitchFamily="34" charset="0"/>
              </a:rPr>
              <a:t>B.	Avoid confusion.</a:t>
            </a:r>
            <a:br>
              <a:rPr lang="en-US" sz="3200" dirty="0">
                <a:solidFill>
                  <a:schemeClr val="tx1"/>
                </a:solidFill>
                <a:latin typeface="Arial Black" panose="020B0A04020102020204" pitchFamily="34" charset="0"/>
              </a:rPr>
            </a:br>
            <a:r>
              <a:rPr lang="en-US" sz="3200" dirty="0">
                <a:solidFill>
                  <a:schemeClr val="tx1"/>
                </a:solidFill>
                <a:latin typeface="Arial Black" panose="020B0A04020102020204" pitchFamily="34" charset="0"/>
              </a:rPr>
              <a:t>(i.e.:  NW ½  except deed Doc. No’s. 12345, 678910, 111213 and land south of highway)</a:t>
            </a:r>
          </a:p>
        </p:txBody>
      </p:sp>
      <p:sp>
        <p:nvSpPr>
          <p:cNvPr id="4" name="Rectangle 3"/>
          <p:cNvSpPr/>
          <p:nvPr/>
        </p:nvSpPr>
        <p:spPr>
          <a:xfrm>
            <a:off x="960699" y="1608881"/>
            <a:ext cx="10289893" cy="324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376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latin typeface="Arial Black" panose="020B0A04020102020204" pitchFamily="34" charset="0"/>
              </a:rPr>
              <a:t>Registered owner = </a:t>
            </a:r>
            <a:br>
              <a:rPr lang="en-US" sz="3200" dirty="0">
                <a:solidFill>
                  <a:schemeClr val="accent2"/>
                </a:solidFill>
                <a:latin typeface="Arial Black" panose="020B0A04020102020204" pitchFamily="34" charset="0"/>
              </a:rPr>
            </a:br>
            <a:r>
              <a:rPr lang="en-US" sz="3200" dirty="0">
                <a:solidFill>
                  <a:schemeClr val="accent2"/>
                </a:solidFill>
                <a:latin typeface="Arial Black" panose="020B0A04020102020204" pitchFamily="34" charset="0"/>
              </a:rPr>
              <a:t>John </a:t>
            </a:r>
            <a:r>
              <a:rPr lang="en-US" sz="3200" dirty="0" err="1">
                <a:solidFill>
                  <a:schemeClr val="accent2"/>
                </a:solidFill>
                <a:latin typeface="Arial Black" panose="020B0A04020102020204" pitchFamily="34" charset="0"/>
              </a:rPr>
              <a:t>Boe</a:t>
            </a:r>
            <a:r>
              <a:rPr lang="en-US" sz="3200" dirty="0">
                <a:solidFill>
                  <a:schemeClr val="accent2"/>
                </a:solidFill>
                <a:latin typeface="Arial Black" panose="020B0A04020102020204" pitchFamily="34" charset="0"/>
              </a:rPr>
              <a:t> + Cheryl </a:t>
            </a:r>
            <a:r>
              <a:rPr lang="en-US" sz="3200" dirty="0" err="1">
                <a:solidFill>
                  <a:schemeClr val="accent2"/>
                </a:solidFill>
                <a:latin typeface="Arial Black" panose="020B0A04020102020204" pitchFamily="34" charset="0"/>
              </a:rPr>
              <a:t>Boe</a:t>
            </a:r>
            <a:r>
              <a:rPr lang="en-US" sz="3200" dirty="0">
                <a:solidFill>
                  <a:schemeClr val="accent2"/>
                </a:solidFill>
                <a:latin typeface="Arial Black" panose="020B0A04020102020204" pitchFamily="34" charset="0"/>
              </a:rPr>
              <a:t>, married,</a:t>
            </a:r>
            <a:br>
              <a:rPr lang="en-US" sz="3200" dirty="0">
                <a:solidFill>
                  <a:schemeClr val="accent2"/>
                </a:solidFill>
                <a:latin typeface="Arial Black" panose="020B0A04020102020204" pitchFamily="34" charset="0"/>
              </a:rPr>
            </a:br>
            <a:r>
              <a:rPr lang="en-US" sz="3200" dirty="0">
                <a:solidFill>
                  <a:schemeClr val="accent2"/>
                </a:solidFill>
                <a:latin typeface="Arial Black" panose="020B0A04020102020204" pitchFamily="34" charset="0"/>
              </a:rPr>
              <a:t> as Trustees of John + Cheryl </a:t>
            </a:r>
            <a:r>
              <a:rPr lang="en-US" sz="3200" dirty="0" err="1">
                <a:solidFill>
                  <a:schemeClr val="accent2"/>
                </a:solidFill>
                <a:latin typeface="Arial Black" panose="020B0A04020102020204" pitchFamily="34" charset="0"/>
              </a:rPr>
              <a:t>Boe</a:t>
            </a:r>
            <a:r>
              <a:rPr lang="en-US" sz="3200" dirty="0">
                <a:solidFill>
                  <a:schemeClr val="accent2"/>
                </a:solidFill>
                <a:latin typeface="Arial Black" panose="020B0A04020102020204" pitchFamily="34" charset="0"/>
              </a:rPr>
              <a:t> Trust</a:t>
            </a:r>
          </a:p>
        </p:txBody>
      </p:sp>
      <p:sp>
        <p:nvSpPr>
          <p:cNvPr id="3" name="Content Placeholder 2"/>
          <p:cNvSpPr>
            <a:spLocks noGrp="1"/>
          </p:cNvSpPr>
          <p:nvPr>
            <p:ph idx="1"/>
          </p:nvPr>
        </p:nvSpPr>
        <p:spPr>
          <a:xfrm>
            <a:off x="1097280" y="2204549"/>
            <a:ext cx="10454254" cy="4023360"/>
          </a:xfrm>
        </p:spPr>
        <p:txBody>
          <a:bodyPr>
            <a:normAutofit/>
          </a:bodyPr>
          <a:lstStyle/>
          <a:p>
            <a:pPr marL="0" indent="0">
              <a:buNone/>
            </a:pPr>
            <a:r>
              <a:rPr lang="en-US" sz="3200" dirty="0">
                <a:latin typeface="Arial Black" panose="020B0A04020102020204" pitchFamily="34" charset="0"/>
              </a:rPr>
              <a:t>Transfer- </a:t>
            </a:r>
            <a:br>
              <a:rPr lang="en-US" sz="3200" dirty="0">
                <a:latin typeface="Arial Black" panose="020B0A04020102020204" pitchFamily="34" charset="0"/>
              </a:rPr>
            </a:br>
            <a:r>
              <a:rPr lang="en-US" sz="3200" dirty="0">
                <a:latin typeface="Arial Black" panose="020B0A04020102020204" pitchFamily="34" charset="0"/>
              </a:rPr>
              <a:t>Certificate of Trust  +  Affidavit of Trustee  Both signed by only John </a:t>
            </a:r>
            <a:r>
              <a:rPr lang="en-US" sz="3200" dirty="0" err="1">
                <a:latin typeface="Arial Black" panose="020B0A04020102020204" pitchFamily="34" charset="0"/>
              </a:rPr>
              <a:t>Boe</a:t>
            </a:r>
            <a:r>
              <a:rPr lang="en-US" sz="3200" dirty="0">
                <a:latin typeface="Arial Black" panose="020B0A04020102020204" pitchFamily="34" charset="0"/>
              </a:rPr>
              <a:t> as sole Trustee.</a:t>
            </a:r>
            <a:br>
              <a:rPr lang="en-US" sz="3200" dirty="0">
                <a:latin typeface="Arial Black" panose="020B0A04020102020204" pitchFamily="34" charset="0"/>
              </a:rPr>
            </a:br>
            <a:br>
              <a:rPr lang="en-US" sz="3200" dirty="0">
                <a:latin typeface="Arial Black" panose="020B0A04020102020204" pitchFamily="34" charset="0"/>
              </a:rPr>
            </a:br>
            <a:r>
              <a:rPr lang="en-US" sz="3200" dirty="0">
                <a:latin typeface="Arial Black" panose="020B0A04020102020204" pitchFamily="34" charset="0"/>
              </a:rPr>
              <a:t>John </a:t>
            </a:r>
            <a:r>
              <a:rPr lang="en-US" sz="3200" dirty="0" err="1">
                <a:latin typeface="Arial Black" panose="020B0A04020102020204" pitchFamily="34" charset="0"/>
              </a:rPr>
              <a:t>Boe</a:t>
            </a:r>
            <a:r>
              <a:rPr lang="en-US" sz="3200" dirty="0">
                <a:latin typeface="Arial Black" panose="020B0A04020102020204" pitchFamily="34" charset="0"/>
              </a:rPr>
              <a:t>, Trustee conveys to John </a:t>
            </a:r>
            <a:r>
              <a:rPr lang="en-US" sz="3200" dirty="0" err="1">
                <a:latin typeface="Arial Black" panose="020B0A04020102020204" pitchFamily="34" charset="0"/>
              </a:rPr>
              <a:t>Boe</a:t>
            </a:r>
            <a:r>
              <a:rPr lang="en-US" sz="3200" dirty="0">
                <a:latin typeface="Arial Black" panose="020B0A04020102020204" pitchFamily="34" charset="0"/>
              </a:rPr>
              <a:t>,</a:t>
            </a:r>
            <a:br>
              <a:rPr lang="en-US" sz="3200" dirty="0">
                <a:latin typeface="Arial Black" panose="020B0A04020102020204" pitchFamily="34" charset="0"/>
              </a:rPr>
            </a:br>
            <a:r>
              <a:rPr lang="en-US" sz="3200" dirty="0">
                <a:latin typeface="Arial Black" panose="020B0A04020102020204" pitchFamily="34" charset="0"/>
              </a:rPr>
              <a:t>then files TODD, by John </a:t>
            </a:r>
            <a:r>
              <a:rPr lang="en-US" sz="3200" dirty="0" err="1">
                <a:latin typeface="Arial Black" panose="020B0A04020102020204" pitchFamily="34" charset="0"/>
              </a:rPr>
              <a:t>Boe</a:t>
            </a:r>
            <a:r>
              <a:rPr lang="en-US" sz="3200" dirty="0">
                <a:latin typeface="Arial Black" panose="020B0A04020102020204" pitchFamily="34" charset="0"/>
              </a:rPr>
              <a:t> single. </a:t>
            </a:r>
          </a:p>
        </p:txBody>
      </p:sp>
      <p:sp>
        <p:nvSpPr>
          <p:cNvPr id="4" name="Rectangle 3"/>
          <p:cNvSpPr/>
          <p:nvPr/>
        </p:nvSpPr>
        <p:spPr>
          <a:xfrm>
            <a:off x="1097280" y="1655180"/>
            <a:ext cx="10454254" cy="300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7076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655180"/>
            <a:ext cx="10463514" cy="532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5611" y="2438337"/>
            <a:ext cx="10630095" cy="1450757"/>
          </a:xfrm>
        </p:spPr>
        <p:txBody>
          <a:bodyPr>
            <a:noAutofit/>
          </a:bodyPr>
          <a:lstStyle/>
          <a:p>
            <a:r>
              <a:rPr lang="en-US" sz="3200" dirty="0">
                <a:solidFill>
                  <a:schemeClr val="accent2"/>
                </a:solidFill>
                <a:latin typeface="Arial Black" panose="020B0A04020102020204" pitchFamily="34" charset="0"/>
              </a:rPr>
              <a:t>Can a Registrar remove one or more mortgages running to the same mortgagee if there is a deed from the record owner to the mortgagee that merges title?</a:t>
            </a:r>
          </a:p>
        </p:txBody>
      </p:sp>
    </p:spTree>
    <p:extLst>
      <p:ext uri="{BB962C8B-B14F-4D97-AF65-F5344CB8AC3E}">
        <p14:creationId xmlns:p14="http://schemas.microsoft.com/office/powerpoint/2010/main" val="2684135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0" y="1539433"/>
            <a:ext cx="10058400"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1271338"/>
            <a:ext cx="10058400" cy="2685327"/>
          </a:xfrm>
        </p:spPr>
        <p:txBody>
          <a:bodyPr>
            <a:normAutofit fontScale="90000"/>
          </a:bodyPr>
          <a:lstStyle/>
          <a:p>
            <a:r>
              <a:rPr lang="en-US" sz="3200" dirty="0">
                <a:solidFill>
                  <a:schemeClr val="accent2"/>
                </a:solidFill>
                <a:latin typeface="Arial Black" panose="020B0A04020102020204" pitchFamily="34" charset="0"/>
              </a:rPr>
              <a:t>You have adjoining properties, only one is Torrens, but both are subject to the same driveway easement. </a:t>
            </a:r>
            <a:br>
              <a:rPr lang="en-US" sz="3200" dirty="0">
                <a:solidFill>
                  <a:schemeClr val="accent2"/>
                </a:solidFill>
                <a:latin typeface="Arial Black" panose="020B0A04020102020204" pitchFamily="34" charset="0"/>
              </a:rPr>
            </a:br>
            <a:br>
              <a:rPr lang="en-US" sz="3200" dirty="0">
                <a:solidFill>
                  <a:schemeClr val="accent2"/>
                </a:solidFill>
                <a:latin typeface="Arial Black" panose="020B0A04020102020204" pitchFamily="34" charset="0"/>
              </a:rPr>
            </a:br>
            <a:br>
              <a:rPr lang="en-US" sz="3200" dirty="0">
                <a:solidFill>
                  <a:schemeClr val="accent2"/>
                </a:solidFill>
                <a:latin typeface="Arial Black" panose="020B0A04020102020204" pitchFamily="34" charset="0"/>
              </a:rPr>
            </a:br>
            <a:r>
              <a:rPr lang="en-US" sz="3200" dirty="0">
                <a:solidFill>
                  <a:schemeClr val="accent2"/>
                </a:solidFill>
                <a:latin typeface="Arial Black" panose="020B0A04020102020204" pitchFamily="34" charset="0"/>
              </a:rPr>
              <a:t>Should every transfer of the abstract property be memorialized on the certificate of title?</a:t>
            </a:r>
          </a:p>
        </p:txBody>
      </p:sp>
    </p:spTree>
    <p:extLst>
      <p:ext uri="{BB962C8B-B14F-4D97-AF65-F5344CB8AC3E}">
        <p14:creationId xmlns:p14="http://schemas.microsoft.com/office/powerpoint/2010/main" val="83152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6522" y="1538344"/>
            <a:ext cx="10058400" cy="473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86522" y="2011680"/>
            <a:ext cx="10244624" cy="2062103"/>
          </a:xfrm>
          <a:prstGeom prst="rect">
            <a:avLst/>
          </a:prstGeom>
        </p:spPr>
        <p:txBody>
          <a:bodyPr wrap="square">
            <a:spAutoFit/>
          </a:bodyPr>
          <a:lstStyle/>
          <a:p>
            <a:pPr marL="457200" indent="-457200">
              <a:buFont typeface="Wingdings" panose="05000000000000000000" pitchFamily="2" charset="2"/>
              <a:buChar char="§"/>
            </a:pPr>
            <a:r>
              <a:rPr lang="en-US" sz="3200" b="1" dirty="0">
                <a:solidFill>
                  <a:schemeClr val="accent2"/>
                </a:solidFill>
                <a:latin typeface="Arial Black" panose="020B0A04020102020204" pitchFamily="34" charset="0"/>
              </a:rPr>
              <a:t>At the conclusion of a Registration Action, should the Order and Decree of Registration be filed in both Abstract and Torrens?</a:t>
            </a:r>
          </a:p>
        </p:txBody>
      </p:sp>
      <p:sp>
        <p:nvSpPr>
          <p:cNvPr id="2" name="TextBox 1"/>
          <p:cNvSpPr txBox="1"/>
          <p:nvPr/>
        </p:nvSpPr>
        <p:spPr>
          <a:xfrm>
            <a:off x="1086522" y="4109156"/>
            <a:ext cx="10058400" cy="1077218"/>
          </a:xfrm>
          <a:prstGeom prst="rect">
            <a:avLst/>
          </a:prstGeom>
          <a:noFill/>
        </p:spPr>
        <p:txBody>
          <a:bodyPr wrap="square" rtlCol="0">
            <a:spAutoFit/>
          </a:bodyPr>
          <a:lstStyle/>
          <a:p>
            <a:pPr marL="457200" indent="-457200">
              <a:buFont typeface="Wingdings" panose="05000000000000000000" pitchFamily="2" charset="2"/>
              <a:buChar char="§"/>
            </a:pPr>
            <a:r>
              <a:rPr lang="en-US" sz="3200" b="1" dirty="0">
                <a:solidFill>
                  <a:schemeClr val="accent2"/>
                </a:solidFill>
                <a:latin typeface="Arial Black" panose="020B0A04020102020204" pitchFamily="34" charset="0"/>
              </a:rPr>
              <a:t>How do you make the applicant pay </a:t>
            </a:r>
            <a:r>
              <a:rPr lang="en-US" sz="3200" b="1" dirty="0" err="1">
                <a:solidFill>
                  <a:schemeClr val="accent2"/>
                </a:solidFill>
                <a:latin typeface="Arial Black" panose="020B0A04020102020204" pitchFamily="34" charset="0"/>
              </a:rPr>
              <a:t>torrens</a:t>
            </a:r>
            <a:r>
              <a:rPr lang="en-US" sz="3200" b="1" dirty="0">
                <a:solidFill>
                  <a:schemeClr val="accent2"/>
                </a:solidFill>
                <a:latin typeface="Arial Black" panose="020B0A04020102020204" pitchFamily="34" charset="0"/>
              </a:rPr>
              <a:t> and abstract filing fees?</a:t>
            </a:r>
          </a:p>
        </p:txBody>
      </p:sp>
    </p:spTree>
    <p:extLst>
      <p:ext uri="{BB962C8B-B14F-4D97-AF65-F5344CB8AC3E}">
        <p14:creationId xmlns:p14="http://schemas.microsoft.com/office/powerpoint/2010/main" val="1319934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0" y="1655180"/>
            <a:ext cx="10454254" cy="300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1399294"/>
            <a:ext cx="10058400" cy="1450757"/>
          </a:xfrm>
        </p:spPr>
        <p:txBody>
          <a:bodyPr>
            <a:normAutofit fontScale="90000"/>
          </a:bodyPr>
          <a:lstStyle/>
          <a:p>
            <a:r>
              <a:rPr lang="en-US" sz="3200" dirty="0">
                <a:solidFill>
                  <a:schemeClr val="accent2"/>
                </a:solidFill>
                <a:latin typeface="Arial Black" panose="020B0A04020102020204" pitchFamily="34" charset="0"/>
              </a:rPr>
              <a:t>There is an easement over abstract property that benefits registered property; should the easement be referenced on the Certificate of Title?</a:t>
            </a:r>
          </a:p>
        </p:txBody>
      </p:sp>
      <p:sp>
        <p:nvSpPr>
          <p:cNvPr id="3" name="Content Placeholder 2"/>
          <p:cNvSpPr>
            <a:spLocks noGrp="1"/>
          </p:cNvSpPr>
          <p:nvPr>
            <p:ph idx="1"/>
          </p:nvPr>
        </p:nvSpPr>
        <p:spPr>
          <a:xfrm>
            <a:off x="800718" y="3014932"/>
            <a:ext cx="10058400" cy="4023360"/>
          </a:xfrm>
        </p:spPr>
        <p:txBody>
          <a:bodyPr>
            <a:normAutofit/>
          </a:bodyPr>
          <a:lstStyle/>
          <a:p>
            <a:pPr marL="382588" lvl="1" indent="-382588"/>
            <a:r>
              <a:rPr lang="en-US" sz="2800" dirty="0">
                <a:latin typeface="Arial Black" panose="020B0A04020102020204" pitchFamily="34" charset="0"/>
              </a:rPr>
              <a:t>A.  What if the easement is over another piece of registered property?</a:t>
            </a:r>
            <a:br>
              <a:rPr lang="en-US" sz="2800" dirty="0">
                <a:latin typeface="Arial Black" panose="020B0A04020102020204" pitchFamily="34" charset="0"/>
              </a:rPr>
            </a:br>
            <a:endParaRPr lang="en-US" sz="2800" dirty="0">
              <a:latin typeface="Arial Black" panose="020B0A04020102020204" pitchFamily="34" charset="0"/>
            </a:endParaRPr>
          </a:p>
          <a:p>
            <a:pPr marL="382588" lvl="1" indent="-382588"/>
            <a:r>
              <a:rPr lang="en-US" sz="2800" dirty="0">
                <a:latin typeface="Arial Black" panose="020B0A04020102020204" pitchFamily="34" charset="0"/>
              </a:rPr>
              <a:t>B.	What if the easement is on registered property but benefits abstract property? </a:t>
            </a:r>
          </a:p>
          <a:p>
            <a:endParaRPr lang="en-US" sz="2400" dirty="0">
              <a:latin typeface="Arial Black" panose="020B0A04020102020204" pitchFamily="34" charset="0"/>
            </a:endParaRPr>
          </a:p>
        </p:txBody>
      </p:sp>
    </p:spTree>
    <p:extLst>
      <p:ext uri="{BB962C8B-B14F-4D97-AF65-F5344CB8AC3E}">
        <p14:creationId xmlns:p14="http://schemas.microsoft.com/office/powerpoint/2010/main" val="104327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89031"/>
            <a:ext cx="10058400" cy="1450757"/>
          </a:xfrm>
        </p:spPr>
        <p:txBody>
          <a:bodyPr/>
          <a:lstStyle/>
          <a:p>
            <a:pPr algn="ctr"/>
            <a:r>
              <a:rPr lang="en-US" b="1" dirty="0">
                <a:solidFill>
                  <a:schemeClr val="accent2"/>
                </a:solidFill>
                <a:latin typeface="Arial Black" panose="020B0A04020102020204" pitchFamily="34" charset="0"/>
              </a:rPr>
              <a:t>Thank You!</a:t>
            </a:r>
            <a:br>
              <a:rPr lang="en-US" b="1" dirty="0">
                <a:solidFill>
                  <a:srgbClr val="C00000"/>
                </a:solidFill>
              </a:rPr>
            </a:b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chemeClr val="accent4">
                    <a:lumMod val="10000"/>
                  </a:schemeClr>
                </a:solidFill>
              </a:rPr>
              <a:t>Cheryl Perish	Todd County Registrar of Titles and Country Recorder</a:t>
            </a:r>
            <a:br>
              <a:rPr lang="en-US" dirty="0">
                <a:solidFill>
                  <a:schemeClr val="accent4">
                    <a:lumMod val="10000"/>
                  </a:schemeClr>
                </a:solidFill>
              </a:rPr>
            </a:br>
            <a:r>
              <a:rPr lang="en-US" dirty="0">
                <a:solidFill>
                  <a:schemeClr val="accent4">
                    <a:lumMod val="10000"/>
                  </a:schemeClr>
                </a:solidFill>
              </a:rPr>
              <a:t>	          	</a:t>
            </a:r>
            <a:r>
              <a:rPr lang="en-US" u="sng" dirty="0">
                <a:solidFill>
                  <a:schemeClr val="accent4">
                    <a:lumMod val="10000"/>
                  </a:schemeClr>
                </a:solidFill>
                <a:hlinkClick r:id="rId2"/>
              </a:rPr>
              <a:t>cheryl.perish@co.todd.mn.us</a:t>
            </a:r>
            <a:br>
              <a:rPr lang="en-US" u="sng" dirty="0">
                <a:solidFill>
                  <a:schemeClr val="accent4">
                    <a:lumMod val="10000"/>
                  </a:schemeClr>
                </a:solidFill>
              </a:rPr>
            </a:br>
            <a:br>
              <a:rPr lang="en-US" u="sng" dirty="0">
                <a:solidFill>
                  <a:schemeClr val="accent4">
                    <a:lumMod val="10000"/>
                  </a:schemeClr>
                </a:solidFill>
              </a:rPr>
            </a:br>
            <a:r>
              <a:rPr lang="en-US" dirty="0">
                <a:solidFill>
                  <a:schemeClr val="accent4">
                    <a:lumMod val="10000"/>
                  </a:schemeClr>
                </a:solidFill>
              </a:rPr>
              <a:t>Robert Russell 	Russell Law Office, Otter Tail County Examiner of Titles</a:t>
            </a:r>
            <a:br>
              <a:rPr lang="en-US" dirty="0">
                <a:solidFill>
                  <a:schemeClr val="accent4">
                    <a:lumMod val="10000"/>
                  </a:schemeClr>
                </a:solidFill>
              </a:rPr>
            </a:br>
            <a:r>
              <a:rPr lang="en-US" dirty="0">
                <a:solidFill>
                  <a:schemeClr val="accent4">
                    <a:lumMod val="10000"/>
                  </a:schemeClr>
                </a:solidFill>
              </a:rPr>
              <a:t>                             	</a:t>
            </a:r>
            <a:r>
              <a:rPr lang="en-US" dirty="0">
                <a:solidFill>
                  <a:schemeClr val="accent4">
                    <a:lumMod val="10000"/>
                  </a:schemeClr>
                </a:solidFill>
                <a:hlinkClick r:id="rId3"/>
              </a:rPr>
              <a:t>Robert@russelllawoffice.com</a:t>
            </a:r>
            <a:r>
              <a:rPr lang="en-US" dirty="0">
                <a:solidFill>
                  <a:schemeClr val="accent4">
                    <a:lumMod val="10000"/>
                  </a:schemeClr>
                </a:solidFill>
              </a:rPr>
              <a:t> </a:t>
            </a:r>
          </a:p>
          <a:p>
            <a:pPr eaLnBrk="0" hangingPunct="0"/>
            <a:br>
              <a:rPr lang="en-US" dirty="0">
                <a:solidFill>
                  <a:schemeClr val="accent4">
                    <a:lumMod val="10000"/>
                  </a:schemeClr>
                </a:solidFill>
              </a:rPr>
            </a:br>
            <a:r>
              <a:rPr lang="en-US" dirty="0">
                <a:solidFill>
                  <a:schemeClr val="accent4">
                    <a:lumMod val="10000"/>
                  </a:schemeClr>
                </a:solidFill>
              </a:rPr>
              <a:t>Wayne Anderson	Ramsey County Examiner of Titles</a:t>
            </a:r>
            <a:br>
              <a:rPr lang="en-US" dirty="0">
                <a:solidFill>
                  <a:schemeClr val="accent4">
                    <a:lumMod val="10000"/>
                  </a:schemeClr>
                </a:solidFill>
              </a:rPr>
            </a:br>
            <a:r>
              <a:rPr lang="en-US" dirty="0">
                <a:solidFill>
                  <a:schemeClr val="accent4">
                    <a:lumMod val="10000"/>
                  </a:schemeClr>
                </a:solidFill>
              </a:rPr>
              <a:t>                              	</a:t>
            </a:r>
            <a:r>
              <a:rPr lang="en-US" dirty="0">
                <a:solidFill>
                  <a:schemeClr val="accent4">
                    <a:lumMod val="10000"/>
                  </a:schemeClr>
                </a:solidFill>
                <a:hlinkClick r:id="rId4"/>
              </a:rPr>
              <a:t>Wayne.Anderson@CO.RAMSEY.MN.US</a:t>
            </a:r>
            <a:br>
              <a:rPr lang="en-US" dirty="0">
                <a:solidFill>
                  <a:schemeClr val="accent4">
                    <a:lumMod val="10000"/>
                  </a:schemeClr>
                </a:solidFill>
              </a:rPr>
            </a:br>
            <a:br>
              <a:rPr lang="en-US" dirty="0">
                <a:solidFill>
                  <a:schemeClr val="accent4">
                    <a:lumMod val="10000"/>
                  </a:schemeClr>
                </a:solidFill>
              </a:rPr>
            </a:br>
            <a:r>
              <a:rPr lang="en-US" dirty="0">
                <a:solidFill>
                  <a:schemeClr val="accent4">
                    <a:lumMod val="10000"/>
                  </a:schemeClr>
                </a:solidFill>
              </a:rPr>
              <a:t>David J. Meyers 	Sherburne, Mille Lacs, Roseau, Kittson, Marshall</a:t>
            </a:r>
            <a:br>
              <a:rPr lang="en-US" dirty="0">
                <a:solidFill>
                  <a:schemeClr val="accent4">
                    <a:lumMod val="10000"/>
                  </a:schemeClr>
                </a:solidFill>
              </a:rPr>
            </a:br>
            <a:r>
              <a:rPr lang="en-US" dirty="0">
                <a:solidFill>
                  <a:schemeClr val="accent4">
                    <a:lumMod val="10000"/>
                  </a:schemeClr>
                </a:solidFill>
              </a:rPr>
              <a:t>		and Wilkin County Examiner of Titles</a:t>
            </a:r>
            <a:br>
              <a:rPr lang="en-US" dirty="0">
                <a:solidFill>
                  <a:schemeClr val="accent4">
                    <a:lumMod val="10000"/>
                  </a:schemeClr>
                </a:solidFill>
              </a:rPr>
            </a:br>
            <a:r>
              <a:rPr lang="en-US" dirty="0">
                <a:solidFill>
                  <a:schemeClr val="accent4">
                    <a:lumMod val="10000"/>
                  </a:schemeClr>
                </a:solidFill>
              </a:rPr>
              <a:t>                            	</a:t>
            </a:r>
            <a:r>
              <a:rPr lang="en-US" dirty="0">
                <a:solidFill>
                  <a:schemeClr val="accent4">
                    <a:lumMod val="10000"/>
                  </a:schemeClr>
                </a:solidFill>
                <a:hlinkClick r:id="rId5"/>
              </a:rPr>
              <a:t>dmeyers@rinkenoonan.com</a:t>
            </a:r>
            <a:r>
              <a:rPr lang="en-US" dirty="0">
                <a:solidFill>
                  <a:schemeClr val="accent4">
                    <a:lumMod val="10000"/>
                  </a:schemeClr>
                </a:solidFill>
              </a:rPr>
              <a:t> </a:t>
            </a:r>
            <a:br>
              <a:rPr lang="en-US" dirty="0">
                <a:solidFill>
                  <a:schemeClr val="accent4">
                    <a:lumMod val="10000"/>
                  </a:schemeClr>
                </a:solidFill>
              </a:rPr>
            </a:br>
            <a:br>
              <a:rPr lang="en-US" dirty="0">
                <a:solidFill>
                  <a:schemeClr val="accent4">
                    <a:lumMod val="10000"/>
                  </a:schemeClr>
                </a:solidFill>
              </a:rPr>
            </a:br>
            <a:r>
              <a:rPr lang="en-US" dirty="0">
                <a:solidFill>
                  <a:schemeClr val="accent4">
                    <a:lumMod val="10000"/>
                  </a:schemeClr>
                </a:solidFill>
              </a:rPr>
              <a:t>                                                        For a copy of today’s presentation visit:	</a:t>
            </a:r>
            <a:br>
              <a:rPr lang="en-US" dirty="0">
                <a:solidFill>
                  <a:schemeClr val="accent4">
                    <a:lumMod val="10000"/>
                  </a:schemeClr>
                </a:solidFill>
              </a:rPr>
            </a:br>
            <a:r>
              <a:rPr lang="en-US" dirty="0">
                <a:solidFill>
                  <a:schemeClr val="accent4">
                    <a:lumMod val="10000"/>
                  </a:schemeClr>
                </a:solidFill>
              </a:rPr>
              <a:t>                                           </a:t>
            </a:r>
            <a:r>
              <a:rPr lang="en-US" sz="4400" b="1" dirty="0">
                <a:solidFill>
                  <a:schemeClr val="accent2"/>
                </a:solidFill>
              </a:rPr>
              <a:t>www.rinkenoonan.com</a:t>
            </a:r>
            <a:endParaRPr lang="en-US" dirty="0">
              <a:solidFill>
                <a:schemeClr val="accent2"/>
              </a:solidFill>
            </a:endParaRPr>
          </a:p>
        </p:txBody>
      </p:sp>
    </p:spTree>
    <p:extLst>
      <p:ext uri="{BB962C8B-B14F-4D97-AF65-F5344CB8AC3E}">
        <p14:creationId xmlns:p14="http://schemas.microsoft.com/office/powerpoint/2010/main" val="346113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278" y="1624405"/>
            <a:ext cx="10542494" cy="221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1660" y="1120355"/>
            <a:ext cx="10058400" cy="1450757"/>
          </a:xfrm>
        </p:spPr>
        <p:txBody>
          <a:bodyPr>
            <a:normAutofit/>
          </a:bodyPr>
          <a:lstStyle/>
          <a:p>
            <a:pPr algn="ctr"/>
            <a:r>
              <a:rPr lang="en-US" sz="3200" b="1" dirty="0">
                <a:solidFill>
                  <a:schemeClr val="accent2"/>
                </a:solidFill>
                <a:latin typeface="Arial Black" panose="020B0A04020102020204" pitchFamily="34" charset="0"/>
                <a:cs typeface="Arial" panose="020B0604020202020204" pitchFamily="34" charset="0"/>
              </a:rPr>
              <a:t>Where Do You Put:</a:t>
            </a:r>
            <a:endParaRPr lang="en-US" sz="3200" dirty="0">
              <a:solidFill>
                <a:schemeClr val="accent2"/>
              </a:solidFill>
              <a:latin typeface="Arial Black" panose="020B0A04020102020204" pitchFamily="34" charset="0"/>
            </a:endParaRPr>
          </a:p>
        </p:txBody>
      </p:sp>
      <p:sp>
        <p:nvSpPr>
          <p:cNvPr id="3" name="Content Placeholder 2"/>
          <p:cNvSpPr>
            <a:spLocks noGrp="1"/>
          </p:cNvSpPr>
          <p:nvPr>
            <p:ph idx="1"/>
          </p:nvPr>
        </p:nvSpPr>
        <p:spPr>
          <a:xfrm>
            <a:off x="742278" y="2731715"/>
            <a:ext cx="10730753" cy="4964654"/>
          </a:xfrm>
        </p:spPr>
        <p:txBody>
          <a:bodyPr>
            <a:normAutofit/>
          </a:bodyPr>
          <a:lstStyle/>
          <a:p>
            <a:pPr marL="0" indent="0">
              <a:spcBef>
                <a:spcPts val="0"/>
              </a:spcBef>
              <a:buNone/>
            </a:pPr>
            <a:r>
              <a:rPr lang="en-US" sz="2800" dirty="0">
                <a:solidFill>
                  <a:schemeClr val="accent2"/>
                </a:solidFill>
                <a:latin typeface="Arial Black" panose="020B0A04020102020204" pitchFamily="34" charset="0"/>
                <a:cs typeface="Arial" panose="020B0604020202020204" pitchFamily="34" charset="0"/>
              </a:rPr>
              <a:t>•</a:t>
            </a:r>
            <a:r>
              <a:rPr lang="en-US" sz="2800" dirty="0">
                <a:latin typeface="Arial Black" panose="020B0A04020102020204" pitchFamily="34" charset="0"/>
                <a:cs typeface="Arial" panose="020B0604020202020204" pitchFamily="34" charset="0"/>
              </a:rPr>
              <a:t> The wording on a Certificate of Title referencing the person who reserves a life estate in the property?</a:t>
            </a:r>
            <a:br>
              <a:rPr lang="en-US" sz="3000" dirty="0">
                <a:latin typeface="Arial" panose="020B0604020202020204" pitchFamily="34" charset="0"/>
                <a:cs typeface="Arial" panose="020B0604020202020204" pitchFamily="34" charset="0"/>
              </a:rPr>
            </a:br>
            <a:endParaRPr lang="en-US" sz="3000" dirty="0">
              <a:latin typeface="Arial" panose="020B0604020202020204" pitchFamily="34" charset="0"/>
              <a:cs typeface="Arial" panose="020B0604020202020204" pitchFamily="34" charset="0"/>
            </a:endParaRPr>
          </a:p>
          <a:p>
            <a:pPr marL="0" indent="0">
              <a:spcBef>
                <a:spcPts val="0"/>
              </a:spcBef>
              <a:buNone/>
            </a:pPr>
            <a:br>
              <a:rPr lang="en-US" sz="3000"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50770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7395" y="1705233"/>
            <a:ext cx="10120183" cy="148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14402" y="1332089"/>
            <a:ext cx="10058400" cy="4544786"/>
          </a:xfrm>
        </p:spPr>
        <p:txBody>
          <a:bodyPr>
            <a:noAutofit/>
          </a:bodyPr>
          <a:lstStyle/>
          <a:p>
            <a:pPr>
              <a:lnSpc>
                <a:spcPct val="100000"/>
              </a:lnSpc>
            </a:pPr>
            <a:r>
              <a:rPr lang="en-US" sz="2800" dirty="0">
                <a:solidFill>
                  <a:schemeClr val="accent2"/>
                </a:solidFill>
                <a:latin typeface="Arial Black" panose="020B0A04020102020204" pitchFamily="34" charset="0"/>
                <a:cs typeface="Arial" panose="020B0604020202020204" pitchFamily="34" charset="0"/>
              </a:rPr>
              <a:t>•</a:t>
            </a:r>
            <a:r>
              <a:rPr lang="en-US" sz="2800" dirty="0">
                <a:latin typeface="Arial Black" panose="020B0A04020102020204" pitchFamily="34" charset="0"/>
                <a:cs typeface="Arial" panose="020B0604020202020204" pitchFamily="34" charset="0"/>
              </a:rPr>
              <a:t> </a:t>
            </a:r>
            <a:r>
              <a:rPr lang="en-US" sz="2800" dirty="0">
                <a:solidFill>
                  <a:schemeClr val="accent2"/>
                </a:solidFill>
                <a:latin typeface="Arial Black" panose="020B0A04020102020204" pitchFamily="34" charset="0"/>
                <a:cs typeface="Arial" panose="020B0604020202020204" pitchFamily="34" charset="0"/>
              </a:rPr>
              <a:t>The wording required by the State when property adjoining a lake is registered, to the effect that the land “is subject to the proprietary and sovereign rights of the State of Minnesota in all that portion of the land lying below the natural ordinary high watermark of [</a:t>
            </a:r>
            <a:r>
              <a:rPr lang="en-US" sz="2800" i="1" dirty="0">
                <a:solidFill>
                  <a:schemeClr val="accent2"/>
                </a:solidFill>
                <a:latin typeface="Arial Black" panose="020B0A04020102020204" pitchFamily="34" charset="0"/>
                <a:cs typeface="Arial" panose="020B0604020202020204" pitchFamily="34" charset="0"/>
              </a:rPr>
              <a:t>fill-in</a:t>
            </a:r>
            <a:r>
              <a:rPr lang="en-US" sz="2800" dirty="0">
                <a:solidFill>
                  <a:schemeClr val="accent2"/>
                </a:solidFill>
                <a:latin typeface="Arial Black" panose="020B0A04020102020204" pitchFamily="34" charset="0"/>
                <a:cs typeface="Arial" panose="020B0604020202020204" pitchFamily="34" charset="0"/>
              </a:rPr>
              <a:t>] Lake; not intending, however, to deprive the fee owners of the usual riparian rights that attach to the land riparian to a navigable public body of water incident to the ownership thereof”?</a:t>
            </a:r>
            <a:endParaRPr lang="en-US" sz="2800" dirty="0">
              <a:solidFill>
                <a:schemeClr val="accent2"/>
              </a:solidFill>
              <a:latin typeface="Arial Black" panose="020B0A04020102020204" pitchFamily="34" charset="0"/>
            </a:endParaRPr>
          </a:p>
        </p:txBody>
      </p:sp>
      <p:sp>
        <p:nvSpPr>
          <p:cNvPr id="7" name="TextBox 6"/>
          <p:cNvSpPr txBox="1"/>
          <p:nvPr/>
        </p:nvSpPr>
        <p:spPr>
          <a:xfrm>
            <a:off x="2833511" y="643466"/>
            <a:ext cx="6660445" cy="584775"/>
          </a:xfrm>
          <a:prstGeom prst="rect">
            <a:avLst/>
          </a:prstGeom>
          <a:noFill/>
        </p:spPr>
        <p:txBody>
          <a:bodyPr wrap="square" rtlCol="0">
            <a:spAutoFit/>
          </a:bodyPr>
          <a:lstStyle/>
          <a:p>
            <a:pPr algn="ctr"/>
            <a:r>
              <a:rPr lang="en-US" sz="3200" b="1" dirty="0">
                <a:solidFill>
                  <a:schemeClr val="accent2"/>
                </a:solidFill>
                <a:latin typeface="Arial Black" panose="020B0A04020102020204" pitchFamily="34" charset="0"/>
                <a:cs typeface="Arial" panose="020B0604020202020204" pitchFamily="34" charset="0"/>
              </a:rPr>
              <a:t>Where Do You Put:</a:t>
            </a:r>
            <a:endParaRPr lang="en-US" sz="3200" dirty="0"/>
          </a:p>
        </p:txBody>
      </p:sp>
    </p:spTree>
    <p:extLst>
      <p:ext uri="{BB962C8B-B14F-4D97-AF65-F5344CB8AC3E}">
        <p14:creationId xmlns:p14="http://schemas.microsoft.com/office/powerpoint/2010/main" val="346990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7280" y="1737360"/>
            <a:ext cx="10283293" cy="165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97280" y="2765777"/>
            <a:ext cx="10058400" cy="3523445"/>
          </a:xfrm>
        </p:spPr>
        <p:txBody>
          <a:bodyPr/>
          <a:lstStyle/>
          <a:p>
            <a:pPr lvl="1">
              <a:buFont typeface="Arial" panose="020B0604020202020204" pitchFamily="34" charset="0"/>
              <a:buChar char="•"/>
            </a:pPr>
            <a:r>
              <a:rPr lang="en-US" sz="2600" dirty="0">
                <a:latin typeface="Arial Black" panose="020B0A04020102020204" pitchFamily="34" charset="0"/>
                <a:cs typeface="Arial" panose="020B0604020202020204" pitchFamily="34" charset="0"/>
              </a:rPr>
              <a:t>In the case of land held in a trust or subject to any condition or limitation, “the nature and character of it” as required by Minn. Stat. § 508.35? </a:t>
            </a:r>
          </a:p>
          <a:p>
            <a:pPr>
              <a:buFont typeface="Arial" panose="020B0604020202020204" pitchFamily="34" charset="0"/>
              <a:buChar char="•"/>
            </a:pPr>
            <a:endParaRPr lang="en-US" sz="2800" dirty="0">
              <a:latin typeface="Arial Black" panose="020B0A04020102020204" pitchFamily="34" charset="0"/>
              <a:cs typeface="Arial" panose="020B0604020202020204" pitchFamily="34" charset="0"/>
            </a:endParaRPr>
          </a:p>
          <a:p>
            <a:pPr lvl="1">
              <a:buFont typeface="Arial" panose="020B0604020202020204" pitchFamily="34" charset="0"/>
              <a:buChar char="•"/>
            </a:pPr>
            <a:r>
              <a:rPr lang="en-US" sz="2600" dirty="0">
                <a:latin typeface="Arial Black" panose="020B0A04020102020204" pitchFamily="34" charset="0"/>
                <a:cs typeface="Arial" panose="020B0604020202020204" pitchFamily="34" charset="0"/>
              </a:rPr>
              <a:t>What does that mean?</a:t>
            </a:r>
          </a:p>
          <a:p>
            <a:endParaRPr lang="en-US" dirty="0"/>
          </a:p>
        </p:txBody>
      </p:sp>
      <p:sp>
        <p:nvSpPr>
          <p:cNvPr id="4" name="Title 3"/>
          <p:cNvSpPr>
            <a:spLocks noGrp="1"/>
          </p:cNvSpPr>
          <p:nvPr>
            <p:ph type="title"/>
          </p:nvPr>
        </p:nvSpPr>
        <p:spPr>
          <a:xfrm>
            <a:off x="1097280" y="773093"/>
            <a:ext cx="10058400" cy="1450757"/>
          </a:xfrm>
          <a:prstGeom prst="rect">
            <a:avLst/>
          </a:prstGeom>
        </p:spPr>
        <p:txBody>
          <a:bodyPr wrap="square">
            <a:spAutoFit/>
          </a:bodyPr>
          <a:lstStyle/>
          <a:p>
            <a:pPr algn="ctr"/>
            <a:r>
              <a:rPr lang="en-US" sz="3200" b="1" dirty="0">
                <a:solidFill>
                  <a:schemeClr val="accent2"/>
                </a:solidFill>
                <a:latin typeface="Arial Black" panose="020B0A04020102020204" pitchFamily="34" charset="0"/>
                <a:cs typeface="Arial" panose="020B0604020202020204" pitchFamily="34" charset="0"/>
              </a:rPr>
              <a:t>Where Do You Put:</a:t>
            </a:r>
            <a:endParaRPr lang="en-US" sz="3200" dirty="0"/>
          </a:p>
        </p:txBody>
      </p:sp>
    </p:spTree>
    <p:extLst>
      <p:ext uri="{BB962C8B-B14F-4D97-AF65-F5344CB8AC3E}">
        <p14:creationId xmlns:p14="http://schemas.microsoft.com/office/powerpoint/2010/main" val="177779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5158" y="1463040"/>
            <a:ext cx="10230522" cy="3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16068" y="2549949"/>
            <a:ext cx="10058400" cy="5491779"/>
          </a:xfrm>
        </p:spPr>
        <p:txBody>
          <a:bodyPr>
            <a:noAutofit/>
          </a:bodyPr>
          <a:lstStyle/>
          <a:p>
            <a:pPr marL="0" indent="0">
              <a:spcBef>
                <a:spcPts val="0"/>
              </a:spcBef>
              <a:buNone/>
            </a:pPr>
            <a:r>
              <a:rPr lang="en-US" sz="2800" dirty="0">
                <a:solidFill>
                  <a:schemeClr val="accent2"/>
                </a:solidFill>
                <a:latin typeface="Arial Black" panose="020B0A04020102020204" pitchFamily="34" charset="0"/>
                <a:cs typeface="Arial" panose="020B0604020202020204" pitchFamily="34" charset="0"/>
              </a:rPr>
              <a:t>•</a:t>
            </a:r>
            <a:r>
              <a:rPr lang="en-US" sz="2800" dirty="0">
                <a:latin typeface="Arial Black" panose="020B0A04020102020204" pitchFamily="34" charset="0"/>
                <a:cs typeface="Arial" panose="020B0604020202020204" pitchFamily="34" charset="0"/>
              </a:rPr>
              <a:t> Reference to an easement, license, mortgage, restrictive covenants, etc., that is only in abstract records, but to which the property is subject when the original decree of registration is entered?</a:t>
            </a:r>
            <a:br>
              <a:rPr lang="en-US" sz="2800" dirty="0">
                <a:latin typeface="Arial Black" panose="020B0A04020102020204" pitchFamily="34" charset="0"/>
                <a:cs typeface="Arial" panose="020B0604020202020204" pitchFamily="34" charset="0"/>
              </a:rPr>
            </a:br>
            <a:endParaRPr lang="en-US" sz="2800" dirty="0">
              <a:latin typeface="Arial Black" panose="020B0A04020102020204" pitchFamily="34" charset="0"/>
              <a:cs typeface="Arial" panose="020B0604020202020204" pitchFamily="34" charset="0"/>
            </a:endParaRPr>
          </a:p>
          <a:p>
            <a:pPr marL="0" indent="0">
              <a:spcBef>
                <a:spcPts val="0"/>
              </a:spcBef>
              <a:buNone/>
            </a:pPr>
            <a:br>
              <a:rPr lang="en-US" sz="2800" dirty="0">
                <a:latin typeface="Arial Black" panose="020B0A04020102020204" pitchFamily="34" charset="0"/>
                <a:cs typeface="Arial" panose="020B0604020202020204" pitchFamily="34" charset="0"/>
              </a:rPr>
            </a:br>
            <a:endParaRPr lang="en-US" sz="2800" dirty="0">
              <a:latin typeface="Arial Black" panose="020B0A04020102020204" pitchFamily="34" charset="0"/>
              <a:cs typeface="Arial" panose="020B0604020202020204" pitchFamily="34" charset="0"/>
            </a:endParaRPr>
          </a:p>
        </p:txBody>
      </p:sp>
      <p:sp>
        <p:nvSpPr>
          <p:cNvPr id="5" name="Title 3"/>
          <p:cNvSpPr>
            <a:spLocks noGrp="1"/>
          </p:cNvSpPr>
          <p:nvPr>
            <p:ph type="title"/>
          </p:nvPr>
        </p:nvSpPr>
        <p:spPr>
          <a:xfrm>
            <a:off x="1011219" y="1875510"/>
            <a:ext cx="10058400" cy="596900"/>
          </a:xfrm>
          <a:prstGeom prst="rect">
            <a:avLst/>
          </a:prstGeom>
        </p:spPr>
        <p:txBody>
          <a:bodyPr wrap="square">
            <a:spAutoFit/>
          </a:bodyPr>
          <a:lstStyle/>
          <a:p>
            <a:pPr algn="ctr"/>
            <a:r>
              <a:rPr lang="en-US" sz="3200" b="1" dirty="0">
                <a:solidFill>
                  <a:schemeClr val="accent2"/>
                </a:solidFill>
                <a:latin typeface="Arial Black" panose="020B0A04020102020204" pitchFamily="34" charset="0"/>
                <a:cs typeface="Arial" panose="020B0604020202020204" pitchFamily="34" charset="0"/>
              </a:rPr>
              <a:t>Where Do You Put:</a:t>
            </a:r>
            <a:endParaRPr lang="en-US" sz="3200" dirty="0"/>
          </a:p>
        </p:txBody>
      </p:sp>
    </p:spTree>
    <p:extLst>
      <p:ext uri="{BB962C8B-B14F-4D97-AF65-F5344CB8AC3E}">
        <p14:creationId xmlns:p14="http://schemas.microsoft.com/office/powerpoint/2010/main" val="218098376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3111</TotalTime>
  <Words>1281</Words>
  <Application>Microsoft Office PowerPoint</Application>
  <PresentationFormat>Widescreen</PresentationFormat>
  <Paragraphs>96</Paragraphs>
  <Slides>51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Adobe Fan Heiti Std B</vt:lpstr>
      <vt:lpstr>Arial</vt:lpstr>
      <vt:lpstr>Arial Black</vt:lpstr>
      <vt:lpstr>Calibri</vt:lpstr>
      <vt:lpstr>Calibri Light</vt:lpstr>
      <vt:lpstr>Times New Roman</vt:lpstr>
      <vt:lpstr>Wingdings</vt:lpstr>
      <vt:lpstr>Retrospect</vt:lpstr>
      <vt:lpstr>MCRA Summer Conference </vt:lpstr>
      <vt:lpstr>Torrens Basics </vt:lpstr>
      <vt:lpstr>PowerPoint Presentation</vt:lpstr>
      <vt:lpstr>PowerPoint Presentation</vt:lpstr>
      <vt:lpstr>PowerPoint Presentation</vt:lpstr>
      <vt:lpstr>Where Do You Put:</vt:lpstr>
      <vt:lpstr>PowerPoint Presentation</vt:lpstr>
      <vt:lpstr>Where Do You Put:</vt:lpstr>
      <vt:lpstr>Where Do You Put:</vt:lpstr>
      <vt:lpstr>Where Do You Put:</vt:lpstr>
      <vt:lpstr>Where Do You Put:</vt:lpstr>
      <vt:lpstr>Can an Action to Determine Adverse Claims (Minn. Stat. 559.01 Quiet Title Action) be used to correct a Torrens / Certificate of Title? </vt:lpstr>
      <vt:lpstr>PowerPoint Presentation</vt:lpstr>
      <vt:lpstr>PowerPoint Presentation</vt:lpstr>
      <vt:lpstr>May an Affidavit be used to establish the death of a person in a situation where it is not to terminate a joint tenancy or life estate but to establish that another interest held in that person’s name has been extinguished?</vt:lpstr>
      <vt:lpstr>Shoddy TODD Situations Minn Stat. § 507.071 </vt:lpstr>
      <vt:lpstr>Shoddy TODD Situations Minn Stat. § 507.071 </vt:lpstr>
      <vt:lpstr>What is a Common Interest  Community form of Ownership?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Legal Description (L/D) on deed does not     exactly match L/D on C/T.</vt:lpstr>
      <vt:lpstr>May a document be accepted and memorialized if less than all registered owners sign? </vt:lpstr>
      <vt:lpstr>Should a Registrar not show the marital status of an owner of Torrens property in the first paragraph of a Certificate of Title and just make sure of that status and that any spouse joins in at the time of any conveyance? </vt:lpstr>
      <vt:lpstr>PowerPoint Presentation</vt:lpstr>
      <vt:lpstr>   A &amp; B own property as Joint Tenants. B is married to C. Does C have marital interest in the property? Minn. Stat. Sec 507.02  Does a non-titled spouse have a marital interest in property owned by the other spouse in joint tenancy with another?</vt:lpstr>
      <vt:lpstr>Upon death of a non-titled spouse, is proof of death required to terminate their interest? </vt:lpstr>
      <vt:lpstr>PowerPoint Presentation</vt:lpstr>
      <vt:lpstr>May a Land Surveyor’s Certificate of Correction to Plat be accepted for a memorial? </vt:lpstr>
      <vt:lpstr>Registered owner sells land on C/D.  C/D has been memorialized.  Deed is later filed. </vt:lpstr>
      <vt:lpstr>Probate v. Proceedings Subsequent</vt:lpstr>
      <vt:lpstr>When should an RLS be required?</vt:lpstr>
      <vt:lpstr>Registered owner =  John Boe + Cheryl Boe, married,  as Trustees of John + Cheryl Boe Trust</vt:lpstr>
      <vt:lpstr>Can a Registrar remove one or more mortgages running to the same mortgagee if there is a deed from the record owner to the mortgagee that merges title?</vt:lpstr>
      <vt:lpstr>You have adjoining properties, only one is Torrens, but both are subject to the same driveway easement.    Should every transfer of the abstract property be memorialized on the certificate of title?</vt:lpstr>
      <vt:lpstr>There is an easement over abstract property that benefits registered property; should the easement be referenced on the Certificate of Title?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Carlson</dc:creator>
  <cp:lastModifiedBy>Trisha Hendrickson</cp:lastModifiedBy>
  <cp:revision>57</cp:revision>
  <cp:lastPrinted>2017-05-22T20:16:05Z</cp:lastPrinted>
  <dcterms:created xsi:type="dcterms:W3CDTF">2017-05-09T16:40:12Z</dcterms:created>
  <dcterms:modified xsi:type="dcterms:W3CDTF">2017-06-20T19:48:09Z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Sk">
    <vt:i4>0</vt:i4>
  </property>
  <property fmtid="{D5CDD505-2E9C-101B-9397-08002B2CF9AE}" pid="3" name="CaseSk">
    <vt:i4>0</vt:i4>
  </property>
</Properties>
</file>