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89" r:id="rId2"/>
    <p:sldId id="414" r:id="rId3"/>
    <p:sldId id="413" r:id="rId4"/>
    <p:sldId id="400" r:id="rId5"/>
    <p:sldId id="415" r:id="rId6"/>
    <p:sldId id="402" r:id="rId7"/>
    <p:sldId id="458" r:id="rId8"/>
    <p:sldId id="460" r:id="rId9"/>
    <p:sldId id="459" r:id="rId10"/>
    <p:sldId id="461" r:id="rId11"/>
    <p:sldId id="403" r:id="rId12"/>
    <p:sldId id="417" r:id="rId13"/>
    <p:sldId id="40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41" r:id="rId22"/>
    <p:sldId id="446" r:id="rId23"/>
    <p:sldId id="445" r:id="rId24"/>
    <p:sldId id="444" r:id="rId25"/>
    <p:sldId id="443" r:id="rId26"/>
    <p:sldId id="442" r:id="rId27"/>
    <p:sldId id="450" r:id="rId28"/>
    <p:sldId id="448" r:id="rId29"/>
    <p:sldId id="463" r:id="rId30"/>
    <p:sldId id="462" r:id="rId31"/>
    <p:sldId id="465" r:id="rId32"/>
    <p:sldId id="464" r:id="rId33"/>
    <p:sldId id="468" r:id="rId34"/>
    <p:sldId id="467" r:id="rId35"/>
    <p:sldId id="477" r:id="rId36"/>
    <p:sldId id="478" r:id="rId37"/>
    <p:sldId id="466" r:id="rId38"/>
    <p:sldId id="479" r:id="rId39"/>
    <p:sldId id="480" r:id="rId40"/>
    <p:sldId id="470" r:id="rId41"/>
    <p:sldId id="451" r:id="rId42"/>
    <p:sldId id="452" r:id="rId43"/>
    <p:sldId id="454" r:id="rId44"/>
    <p:sldId id="455" r:id="rId45"/>
    <p:sldId id="456" r:id="rId46"/>
    <p:sldId id="473" r:id="rId47"/>
    <p:sldId id="472" r:id="rId48"/>
    <p:sldId id="471" r:id="rId49"/>
    <p:sldId id="474" r:id="rId50"/>
    <p:sldId id="475" r:id="rId51"/>
    <p:sldId id="482" r:id="rId52"/>
    <p:sldId id="481" r:id="rId53"/>
    <p:sldId id="476" r:id="rId54"/>
    <p:sldId id="484" r:id="rId55"/>
    <p:sldId id="483" r:id="rId56"/>
    <p:sldId id="399" r:id="rId57"/>
  </p:sldIdLst>
  <p:sldSz cx="9144000" cy="6858000" type="screen4x3"/>
  <p:notesSz cx="7010400" cy="9296400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Osaka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72216"/>
    <a:srgbClr val="CA000B"/>
    <a:srgbClr val="A40009"/>
    <a:srgbClr val="FFF0DC"/>
    <a:srgbClr val="464646"/>
    <a:srgbClr val="FFFFFF"/>
    <a:srgbClr val="B7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10" autoAdjust="0"/>
    <p:restoredTop sz="91210" autoAdjust="0"/>
  </p:normalViewPr>
  <p:slideViewPr>
    <p:cSldViewPr>
      <p:cViewPr varScale="1">
        <p:scale>
          <a:sx n="82" d="100"/>
          <a:sy n="82" d="100"/>
        </p:scale>
        <p:origin x="11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293"/>
    </p:cViewPr>
  </p:sorterViewPr>
  <p:notesViewPr>
    <p:cSldViewPr>
      <p:cViewPr varScale="1">
        <p:scale>
          <a:sx n="55" d="100"/>
          <a:sy n="55" d="100"/>
        </p:scale>
        <p:origin x="-182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32AF0-AA6C-4CEE-A5A5-D9C719E27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01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684F0E-905A-4FD2-A5B1-B204A4EBB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838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80747_RN_PowerpointTemplateTitle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B7221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6032-2ABF-45AD-BF88-0C71BFEA8C6C}" type="datetimeFigureOut">
              <a:rPr lang="en-US"/>
              <a:pPr>
                <a:defRPr/>
              </a:pPr>
              <a:t>1/30/2018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A78F-E928-4360-9AC0-6DC5C3C07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70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2391-F01A-476D-B3E4-ED387E686037}" type="datetimeFigureOut">
              <a:rPr lang="en-US"/>
              <a:pPr>
                <a:defRPr/>
              </a:pPr>
              <a:t>1/30/2018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1187-9BBB-4672-8CE2-B977DDD44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23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838200"/>
            <a:ext cx="1600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838200"/>
            <a:ext cx="4648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1FC63-35BF-433F-81E9-17D36E726826}" type="datetimeFigureOut">
              <a:rPr lang="en-US"/>
              <a:pPr>
                <a:defRPr/>
              </a:pPr>
              <a:t>1/30/2018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05BD1-D1D6-4B4A-8A4D-13514368E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38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FE302-B6DB-4AE3-AB6B-C79E608DC4F0}" type="datetimeFigureOut">
              <a:rPr lang="en-US"/>
              <a:pPr>
                <a:defRPr/>
              </a:pPr>
              <a:t>1/30/2018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C95F-A42D-4C2D-AE69-57539BF46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63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2187D-9271-4EF9-858D-3294CA1B7998}" type="datetimeFigureOut">
              <a:rPr lang="en-US"/>
              <a:pPr>
                <a:defRPr/>
              </a:pPr>
              <a:t>1/30/2018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8B8C0-3CAA-477B-B9FD-21EBAD554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23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56EE-C263-4A0C-9B49-8B42E72EE4A7}" type="datetimeFigureOut">
              <a:rPr lang="en-US"/>
              <a:pPr>
                <a:defRPr/>
              </a:pPr>
              <a:t>1/30/2018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E1ECC-C589-4653-9531-B7A6E777A5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6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6829A-04D0-422A-9946-BB5ADADE661E}" type="datetimeFigureOut">
              <a:rPr lang="en-US"/>
              <a:pPr>
                <a:defRPr/>
              </a:pPr>
              <a:t>1/30/2018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453AA-1A50-4EC9-8885-B0B54FCEF6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55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85390-EFEE-4EB2-9C87-91913E259E65}" type="datetimeFigureOut">
              <a:rPr lang="en-US"/>
              <a:pPr>
                <a:defRPr/>
              </a:pPr>
              <a:t>1/30/2018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87290-8296-4CC8-AC8A-8F9F42A7A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93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533F-031F-462A-9288-19A263C8C7A7}" type="datetimeFigureOut">
              <a:rPr lang="en-US"/>
              <a:pPr>
                <a:defRPr/>
              </a:pPr>
              <a:t>1/30/2018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B4C4A-37A0-43C9-84BA-058972AEB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77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C431C-131A-4D4D-B270-F3367A2C7B94}" type="datetimeFigureOut">
              <a:rPr lang="en-US"/>
              <a:pPr>
                <a:defRPr/>
              </a:pPr>
              <a:t>1/30/2018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859DB-A3F0-42D5-9C22-AD8CAD1F0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29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E66E9-1853-4AE1-BECD-9CA22FDA76FA}" type="datetimeFigureOut">
              <a:rPr lang="en-US"/>
              <a:pPr>
                <a:defRPr/>
              </a:pPr>
              <a:t>1/30/2018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C202B-214E-4C15-A14B-F82280B43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0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68A4-F703-4521-809E-F52C67823068}" type="datetimeFigureOut">
              <a:rPr lang="en-US"/>
              <a:pPr>
                <a:defRPr/>
              </a:pPr>
              <a:t>1/30/2018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C72CC-7FE4-4644-ACCB-20A4A565B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42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80747_RN_PowerpointTemplateContent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8382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81200"/>
            <a:ext cx="6400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CA45CD53-81D6-451D-939A-2E3A2E273589}" type="datetimeFigureOut">
              <a:rPr lang="en-US"/>
              <a:pPr>
                <a:defRPr/>
              </a:pPr>
              <a:t>1/30/2018</a:t>
            </a:fld>
            <a:endParaRPr lang="en-US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EB72ACDE-832A-4EBC-8EC0-4D49BA8DF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72216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72216"/>
          </a:solidFill>
          <a:latin typeface="Arial" charset="0"/>
          <a:ea typeface="Osaka" pitchFamily="-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72216"/>
          </a:solidFill>
          <a:latin typeface="Arial" charset="0"/>
          <a:ea typeface="Osaka" pitchFamily="-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72216"/>
          </a:solidFill>
          <a:latin typeface="Arial" charset="0"/>
          <a:ea typeface="Osaka" pitchFamily="-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72216"/>
          </a:solidFill>
          <a:latin typeface="Arial" charset="0"/>
          <a:ea typeface="Osaka" pitchFamily="-6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B72216"/>
          </a:solidFill>
          <a:latin typeface="Verdana" pitchFamily="-64" charset="0"/>
          <a:ea typeface="Osaka" pitchFamily="-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B72216"/>
          </a:solidFill>
          <a:latin typeface="Verdana" pitchFamily="-64" charset="0"/>
          <a:ea typeface="Osaka" pitchFamily="-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B72216"/>
          </a:solidFill>
          <a:latin typeface="Verdana" pitchFamily="-64" charset="0"/>
          <a:ea typeface="Osaka" pitchFamily="-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B72216"/>
          </a:solidFill>
          <a:latin typeface="Verdana" pitchFamily="-64" charset="0"/>
          <a:ea typeface="Osaka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•"/>
        <a:defRPr sz="280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–"/>
        <a:defRPr sz="20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•"/>
        <a:defRPr>
          <a:solidFill>
            <a:srgbClr val="46464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–"/>
        <a:defRPr sz="16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72216"/>
        </a:buClr>
        <a:buChar char="»"/>
        <a:defRPr sz="1400">
          <a:solidFill>
            <a:srgbClr val="46464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B72216"/>
        </a:buClr>
        <a:buChar char="»"/>
        <a:defRPr sz="2000">
          <a:solidFill>
            <a:srgbClr val="46464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B72216"/>
        </a:buClr>
        <a:buChar char="»"/>
        <a:defRPr sz="2000">
          <a:solidFill>
            <a:srgbClr val="46464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B72216"/>
        </a:buClr>
        <a:buChar char="»"/>
        <a:defRPr sz="2000">
          <a:solidFill>
            <a:srgbClr val="46464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B72216"/>
        </a:buClr>
        <a:buChar char="»"/>
        <a:defRPr sz="20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590800"/>
            <a:ext cx="7391400" cy="3352800"/>
          </a:xfrm>
        </p:spPr>
        <p:txBody>
          <a:bodyPr/>
          <a:lstStyle/>
          <a:p>
            <a:pPr eaLnBrk="1" hangingPunct="1"/>
            <a:r>
              <a:rPr lang="en-US" altLang="en-US" sz="3200" b="1" i="1" dirty="0">
                <a:solidFill>
                  <a:schemeClr val="bg1"/>
                </a:solidFill>
              </a:rPr>
              <a:t>North Corner Section 6, </a:t>
            </a:r>
            <a:br>
              <a:rPr lang="en-US" altLang="en-US" sz="3200" b="1" i="1" dirty="0">
                <a:solidFill>
                  <a:schemeClr val="bg1"/>
                </a:solidFill>
              </a:rPr>
            </a:br>
            <a:r>
              <a:rPr lang="en-US" altLang="en-US" sz="3200" b="1" i="1" dirty="0">
                <a:solidFill>
                  <a:schemeClr val="bg1"/>
                </a:solidFill>
              </a:rPr>
              <a:t>Township 39 North, Range 29 West, Morrison County, Minnesota</a:t>
            </a:r>
            <a:endParaRPr lang="en-US" altLang="en-US" b="1" i="1" dirty="0">
              <a:solidFill>
                <a:schemeClr val="bg1"/>
              </a:solidFill>
            </a:endParaRPr>
          </a:p>
          <a:p>
            <a:pPr eaLnBrk="1" hangingPunct="1"/>
            <a:br>
              <a:rPr lang="en-US" altLang="en-US" sz="2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Presented by:</a:t>
            </a:r>
            <a:br>
              <a:rPr lang="en-US" altLang="en-US" sz="24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David J. Meyers</a:t>
            </a:r>
          </a:p>
          <a:p>
            <a:pPr eaLnBrk="1" hangingPunct="1"/>
            <a:r>
              <a:rPr lang="en-US" altLang="en-US" sz="2400" dirty="0">
                <a:solidFill>
                  <a:schemeClr val="bg1"/>
                </a:solidFill>
              </a:rPr>
              <a:t>dmeyers@rinkenoonan.com</a:t>
            </a:r>
            <a:br>
              <a:rPr lang="en-US" altLang="en-US" sz="2400" dirty="0">
                <a:solidFill>
                  <a:schemeClr val="bg1"/>
                </a:solidFill>
              </a:rPr>
            </a:br>
            <a:br>
              <a:rPr lang="en-US" altLang="en-US" sz="2400" dirty="0">
                <a:solidFill>
                  <a:schemeClr val="bg1"/>
                </a:solidFill>
              </a:rPr>
            </a:br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  <a:p>
            <a:pPr eaLnBrk="1" hangingPunct="1"/>
            <a:br>
              <a:rPr lang="en-US" altLang="en-US" dirty="0">
                <a:solidFill>
                  <a:schemeClr val="bg1"/>
                </a:solidFill>
              </a:rPr>
            </a:b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"/>
            <a:ext cx="5387989" cy="5562600"/>
          </a:xfrm>
        </p:spPr>
      </p:pic>
    </p:spTree>
    <p:extLst>
      <p:ext uri="{BB962C8B-B14F-4D97-AF65-F5344CB8AC3E}">
        <p14:creationId xmlns:p14="http://schemas.microsoft.com/office/powerpoint/2010/main" val="186541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133600"/>
            <a:ext cx="6629400" cy="5486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At the West and North quarter quarters, </a:t>
            </a:r>
            <a:r>
              <a:rPr lang="en-US" dirty="0" err="1"/>
              <a:t>lotting</a:t>
            </a:r>
            <a:r>
              <a:rPr lang="en-US" dirty="0"/>
              <a:t> was required.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These quarter quarters could be more or less than 40 acres.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3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4800"/>
            <a:ext cx="6477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05600" y="61722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892" y="838200"/>
            <a:ext cx="6400800" cy="563880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Government lots were sold by acreage, not by survey or aliquot part. 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This makes them extremely difficult to resurvey today.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2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286000"/>
            <a:ext cx="6400800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Locating the original government survey corner is the key to a resurvey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9F981-D8AF-48FF-BFAD-D58C6ADC0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69" y="3429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7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Corners are in One of Three States: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667000"/>
            <a:ext cx="6400800" cy="2362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Existent</a:t>
            </a:r>
            <a:r>
              <a:rPr lang="en-US" dirty="0"/>
              <a:t> - Actual monument located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AA478-C7BA-4399-94DE-CDC498FBA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15" y="381879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4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438400"/>
            <a:ext cx="6400800" cy="25146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Obliterated</a:t>
            </a:r>
            <a:r>
              <a:rPr lang="en-US" dirty="0"/>
              <a:t> - Corner can be found with other evidence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Corners are in One of Three States: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3A0F0-FAD9-464B-B5CE-4A47ADEE3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81400"/>
            <a:ext cx="20193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6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438400"/>
            <a:ext cx="6400800" cy="2590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Lost</a:t>
            </a:r>
            <a:r>
              <a:rPr lang="en-US" dirty="0"/>
              <a:t> - Corner can not be found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Corners are in One of Three States: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B382B-E3C6-42DD-8F19-657266217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3733800"/>
            <a:ext cx="31051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438400"/>
            <a:ext cx="6400800" cy="2362200"/>
          </a:xfrm>
        </p:spPr>
        <p:txBody>
          <a:bodyPr/>
          <a:lstStyle/>
          <a:p>
            <a:r>
              <a:rPr lang="en-US" b="1" dirty="0"/>
              <a:t>North Corner Section 6 </a:t>
            </a:r>
          </a:p>
          <a:p>
            <a:endParaRPr lang="en-US" dirty="0"/>
          </a:p>
          <a:p>
            <a:pPr lvl="1"/>
            <a:r>
              <a:rPr lang="en-US" sz="2400" dirty="0"/>
              <a:t>Two surveyors have decided it is an obliterated corner that can be located with other evidence </a:t>
            </a:r>
          </a:p>
        </p:txBody>
      </p:sp>
    </p:spTree>
    <p:extLst>
      <p:ext uri="{BB962C8B-B14F-4D97-AF65-F5344CB8AC3E}">
        <p14:creationId xmlns:p14="http://schemas.microsoft.com/office/powerpoint/2010/main" val="149440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6400800" cy="3810000"/>
          </a:xfrm>
        </p:spPr>
        <p:txBody>
          <a:bodyPr/>
          <a:lstStyle/>
          <a:p>
            <a:r>
              <a:rPr lang="en-US" b="1" dirty="0"/>
              <a:t>Surveyor 1 Set Corner on Town Line in Center of Highway</a:t>
            </a:r>
          </a:p>
          <a:p>
            <a:endParaRPr lang="en-US" dirty="0"/>
          </a:p>
          <a:p>
            <a:pPr lvl="1"/>
            <a:r>
              <a:rPr lang="en-US" sz="2400" dirty="0"/>
              <a:t>Based Upon 1902-1904 Hillman Town Road Order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And 1958-1959 County Highway Field Notes</a:t>
            </a:r>
          </a:p>
        </p:txBody>
      </p:sp>
    </p:spTree>
    <p:extLst>
      <p:ext uri="{BB962C8B-B14F-4D97-AF65-F5344CB8AC3E}">
        <p14:creationId xmlns:p14="http://schemas.microsoft.com/office/powerpoint/2010/main" val="88251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048000"/>
            <a:ext cx="64008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WWW.MNGEO.STATE.MN.US/GLO</a:t>
            </a:r>
          </a:p>
        </p:txBody>
      </p:sp>
    </p:spTree>
    <p:extLst>
      <p:ext uri="{BB962C8B-B14F-4D97-AF65-F5344CB8AC3E}">
        <p14:creationId xmlns:p14="http://schemas.microsoft.com/office/powerpoint/2010/main" val="3261162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6400800" cy="4419600"/>
          </a:xfrm>
        </p:spPr>
        <p:txBody>
          <a:bodyPr/>
          <a:lstStyle/>
          <a:p>
            <a:r>
              <a:rPr lang="en-US" b="1" dirty="0"/>
              <a:t>Surveyor 2</a:t>
            </a:r>
          </a:p>
          <a:p>
            <a:endParaRPr lang="en-US" dirty="0"/>
          </a:p>
          <a:p>
            <a:pPr lvl="1"/>
            <a:r>
              <a:rPr lang="en-US" sz="2400" dirty="0"/>
              <a:t>Reset corner based upon a work by prior county surveyor done in 1901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And 1907 Morrill Township Road Order </a:t>
            </a:r>
          </a:p>
        </p:txBody>
      </p:sp>
    </p:spTree>
    <p:extLst>
      <p:ext uri="{BB962C8B-B14F-4D97-AF65-F5344CB8AC3E}">
        <p14:creationId xmlns:p14="http://schemas.microsoft.com/office/powerpoint/2010/main" val="1801253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4800"/>
            <a:ext cx="4495800" cy="62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34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4876800" cy="638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8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Agree on NW Corner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 – 1855</a:t>
            </a:r>
          </a:p>
          <a:p>
            <a:endParaRPr lang="en-US" dirty="0"/>
          </a:p>
          <a:p>
            <a:r>
              <a:rPr lang="en-US" dirty="0"/>
              <a:t>NW  	  North Corner</a:t>
            </a:r>
          </a:p>
          <a:p>
            <a:endParaRPr lang="en-US" dirty="0"/>
          </a:p>
          <a:p>
            <a:r>
              <a:rPr lang="en-US" dirty="0"/>
              <a:t>20 + 11 = 31 Chains, 2046 Feet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429000" y="3174332"/>
            <a:ext cx="7620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97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Morrison Highway and March 8, 2012 Private Surveyor – Certificate of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NW	   North Corner</a:t>
            </a:r>
          </a:p>
          <a:p>
            <a:endParaRPr lang="en-US" dirty="0"/>
          </a:p>
          <a:p>
            <a:r>
              <a:rPr lang="en-US" dirty="0"/>
              <a:t>1755.27 Feet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429000" y="2667000"/>
            <a:ext cx="7620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07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1901 and 2017 County Surveyors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NW	   North Corner</a:t>
            </a:r>
          </a:p>
          <a:p>
            <a:endParaRPr lang="en-US" dirty="0"/>
          </a:p>
          <a:p>
            <a:r>
              <a:rPr lang="en-US" dirty="0"/>
              <a:t>1106.82 Feet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505200" y="2133600"/>
            <a:ext cx="7620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1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 – 2046 Feet</a:t>
            </a:r>
          </a:p>
          <a:p>
            <a:endParaRPr lang="en-US" dirty="0"/>
          </a:p>
          <a:p>
            <a:r>
              <a:rPr lang="en-US" dirty="0"/>
              <a:t>Highway/Private – 1755.27 Feet</a:t>
            </a:r>
          </a:p>
          <a:p>
            <a:endParaRPr lang="en-US" dirty="0"/>
          </a:p>
          <a:p>
            <a:r>
              <a:rPr lang="en-US" dirty="0"/>
              <a:t>1901 &amp; 2017 County – 1106.82 Feet</a:t>
            </a:r>
          </a:p>
        </p:txBody>
      </p:sp>
    </p:spTree>
    <p:extLst>
      <p:ext uri="{BB962C8B-B14F-4D97-AF65-F5344CB8AC3E}">
        <p14:creationId xmlns:p14="http://schemas.microsoft.com/office/powerpoint/2010/main" val="277329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7200"/>
            <a:ext cx="5562600" cy="55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0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"/>
            <a:ext cx="6858000" cy="550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08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Morrison County is Obligated by State Law to: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853" y="2667000"/>
            <a:ext cx="6400800" cy="2971800"/>
          </a:xfrm>
        </p:spPr>
        <p:txBody>
          <a:bodyPr/>
          <a:lstStyle/>
          <a:p>
            <a:r>
              <a:rPr lang="en-US" dirty="0"/>
              <a:t>Have a surveyor locate and monument original government corners</a:t>
            </a:r>
          </a:p>
        </p:txBody>
      </p:sp>
    </p:spTree>
    <p:extLst>
      <p:ext uri="{BB962C8B-B14F-4D97-AF65-F5344CB8AC3E}">
        <p14:creationId xmlns:p14="http://schemas.microsoft.com/office/powerpoint/2010/main" val="249827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"/>
          <a:stretch/>
        </p:blipFill>
        <p:spPr>
          <a:xfrm>
            <a:off x="2209800" y="228600"/>
            <a:ext cx="6248400" cy="5944272"/>
          </a:xfrm>
        </p:spPr>
      </p:pic>
    </p:spTree>
    <p:extLst>
      <p:ext uri="{BB962C8B-B14F-4D97-AF65-F5344CB8AC3E}">
        <p14:creationId xmlns:p14="http://schemas.microsoft.com/office/powerpoint/2010/main" val="1279053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768" y="1050758"/>
            <a:ext cx="6400800" cy="1143000"/>
          </a:xfrm>
        </p:spPr>
        <p:txBody>
          <a:bodyPr/>
          <a:lstStyle/>
          <a:p>
            <a:pPr algn="ctr"/>
            <a:r>
              <a:rPr lang="en-US" dirty="0"/>
              <a:t>Morrison County has No Obligation or Authority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789" y="2819400"/>
            <a:ext cx="6400800" cy="3352800"/>
          </a:xfrm>
        </p:spPr>
        <p:txBody>
          <a:bodyPr/>
          <a:lstStyle/>
          <a:p>
            <a:r>
              <a:rPr lang="en-US" dirty="0"/>
              <a:t>Decide boundaries of private land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EF6FB-F142-4B04-805A-068186DC5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52825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68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514600"/>
            <a:ext cx="6400800" cy="2895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Do Nothing</a:t>
            </a:r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These are private land boundary matters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6400800" cy="1143000"/>
          </a:xfrm>
        </p:spPr>
        <p:txBody>
          <a:bodyPr/>
          <a:lstStyle/>
          <a:p>
            <a:pPr algn="ctr"/>
            <a:r>
              <a:rPr lang="en-US" dirty="0"/>
              <a:t>Morrison County May:</a:t>
            </a:r>
          </a:p>
        </p:txBody>
      </p:sp>
    </p:spTree>
    <p:extLst>
      <p:ext uri="{BB962C8B-B14F-4D97-AF65-F5344CB8AC3E}">
        <p14:creationId xmlns:p14="http://schemas.microsoft.com/office/powerpoint/2010/main" val="4002347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362200"/>
            <a:ext cx="64008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Ask the court to determine the location of the government corners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Then leave land owners to sort out their boundaries on their own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6400800" cy="1143000"/>
          </a:xfrm>
        </p:spPr>
        <p:txBody>
          <a:bodyPr/>
          <a:lstStyle/>
          <a:p>
            <a:pPr algn="ctr"/>
            <a:r>
              <a:rPr lang="en-US" dirty="0"/>
              <a:t>Morrison County Could:</a:t>
            </a:r>
          </a:p>
        </p:txBody>
      </p:sp>
    </p:spTree>
    <p:extLst>
      <p:ext uri="{BB962C8B-B14F-4D97-AF65-F5344CB8AC3E}">
        <p14:creationId xmlns:p14="http://schemas.microsoft.com/office/powerpoint/2010/main" val="2785632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514600"/>
            <a:ext cx="6400800" cy="2438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Boundary Commission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Minn. Stat. § 465.79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6400800" cy="1143000"/>
          </a:xfrm>
        </p:spPr>
        <p:txBody>
          <a:bodyPr/>
          <a:lstStyle/>
          <a:p>
            <a:pPr algn="ctr"/>
            <a:r>
              <a:rPr lang="en-US" dirty="0"/>
              <a:t>Morrison County Could Establish:</a:t>
            </a:r>
          </a:p>
        </p:txBody>
      </p:sp>
    </p:spTree>
    <p:extLst>
      <p:ext uri="{BB962C8B-B14F-4D97-AF65-F5344CB8AC3E}">
        <p14:creationId xmlns:p14="http://schemas.microsoft.com/office/powerpoint/2010/main" val="3797779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362200"/>
            <a:ext cx="6400800" cy="2667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Resolution by County Board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Appoint commission member</a:t>
            </a:r>
          </a:p>
          <a:p>
            <a:pPr marL="914400" lvl="1" indent="-514350"/>
            <a:r>
              <a:rPr lang="en-US" sz="2400" dirty="0"/>
              <a:t>Must be residents of Morrison County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400800" cy="1143000"/>
          </a:xfrm>
        </p:spPr>
        <p:txBody>
          <a:bodyPr/>
          <a:lstStyle/>
          <a:p>
            <a:pPr algn="ctr"/>
            <a:r>
              <a:rPr lang="en-US" dirty="0"/>
              <a:t>Boundary Commission Procedure:</a:t>
            </a:r>
          </a:p>
        </p:txBody>
      </p:sp>
    </p:spTree>
    <p:extLst>
      <p:ext uri="{BB962C8B-B14F-4D97-AF65-F5344CB8AC3E}">
        <p14:creationId xmlns:p14="http://schemas.microsoft.com/office/powerpoint/2010/main" val="1107833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438400"/>
            <a:ext cx="6400800" cy="30480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Review legal descriptions and surveys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Attempt to get agreement with land owners on boundaries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685800"/>
            <a:ext cx="6400800" cy="1143000"/>
          </a:xfrm>
        </p:spPr>
        <p:txBody>
          <a:bodyPr/>
          <a:lstStyle/>
          <a:p>
            <a:pPr algn="ctr"/>
            <a:r>
              <a:rPr lang="en-US" dirty="0"/>
              <a:t>Boundary Commission Procedure:</a:t>
            </a:r>
          </a:p>
        </p:txBody>
      </p:sp>
    </p:spTree>
    <p:extLst>
      <p:ext uri="{BB962C8B-B14F-4D97-AF65-F5344CB8AC3E}">
        <p14:creationId xmlns:p14="http://schemas.microsoft.com/office/powerpoint/2010/main" val="3751028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751221"/>
            <a:ext cx="6400800" cy="2963779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If no agreement, make recommendation to County Board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Prepare plat designating all    boundary lines 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17821" y="914400"/>
            <a:ext cx="6400800" cy="1143000"/>
          </a:xfrm>
        </p:spPr>
        <p:txBody>
          <a:bodyPr/>
          <a:lstStyle/>
          <a:p>
            <a:pPr algn="ctr"/>
            <a:r>
              <a:rPr lang="en-US" dirty="0"/>
              <a:t>Boundary Commission Procedure:</a:t>
            </a:r>
          </a:p>
        </p:txBody>
      </p:sp>
    </p:spTree>
    <p:extLst>
      <p:ext uri="{BB962C8B-B14F-4D97-AF65-F5344CB8AC3E}">
        <p14:creationId xmlns:p14="http://schemas.microsoft.com/office/powerpoint/2010/main" val="618755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737" y="2133600"/>
            <a:ext cx="6400800" cy="3505200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/>
              <a:t>County Board holds a hearing</a:t>
            </a:r>
          </a:p>
          <a:p>
            <a:pPr marL="914400" lvl="1" indent="-514350"/>
            <a:r>
              <a:rPr lang="en-US" sz="2400" dirty="0"/>
              <a:t>County makes adjustments if needed and approves plat</a:t>
            </a:r>
          </a:p>
          <a:p>
            <a:pPr marL="914400" lvl="1" indent="-514350"/>
            <a:endParaRPr lang="en-US" sz="2400" dirty="0"/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Court approval after notice and hearing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85737" y="685800"/>
            <a:ext cx="6400800" cy="1143000"/>
          </a:xfrm>
        </p:spPr>
        <p:txBody>
          <a:bodyPr/>
          <a:lstStyle/>
          <a:p>
            <a:pPr algn="ctr"/>
            <a:r>
              <a:rPr lang="en-US" dirty="0"/>
              <a:t>Boundary Commission Procedure:</a:t>
            </a:r>
          </a:p>
        </p:txBody>
      </p:sp>
    </p:spTree>
    <p:extLst>
      <p:ext uri="{BB962C8B-B14F-4D97-AF65-F5344CB8AC3E}">
        <p14:creationId xmlns:p14="http://schemas.microsoft.com/office/powerpoint/2010/main" val="2177867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842" y="2590800"/>
            <a:ext cx="6400800" cy="2514600"/>
          </a:xfrm>
        </p:spPr>
        <p:txBody>
          <a:bodyPr/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/>
              <a:t>Place judicial landmarks</a:t>
            </a:r>
          </a:p>
          <a:p>
            <a:pPr marL="514350" indent="-514350">
              <a:buFont typeface="+mj-lt"/>
              <a:buAutoNum type="arabicPeriod" startAt="9"/>
            </a:pPr>
            <a:endParaRPr lang="en-US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 File plat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5842" y="990600"/>
            <a:ext cx="6400800" cy="1143000"/>
          </a:xfrm>
        </p:spPr>
        <p:txBody>
          <a:bodyPr/>
          <a:lstStyle/>
          <a:p>
            <a:pPr algn="ctr"/>
            <a:r>
              <a:rPr lang="en-US" dirty="0"/>
              <a:t>Boundary Commission Procedure:</a:t>
            </a:r>
          </a:p>
        </p:txBody>
      </p:sp>
    </p:spTree>
    <p:extLst>
      <p:ext uri="{BB962C8B-B14F-4D97-AF65-F5344CB8AC3E}">
        <p14:creationId xmlns:p14="http://schemas.microsoft.com/office/powerpoint/2010/main" val="285557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971800"/>
            <a:ext cx="6400800" cy="2819400"/>
          </a:xfrm>
        </p:spPr>
        <p:txBody>
          <a:bodyPr/>
          <a:lstStyle/>
          <a:p>
            <a:pPr marL="514350" indent="-514350">
              <a:buFont typeface="+mj-lt"/>
              <a:buAutoNum type="arabicPeriod" startAt="11"/>
            </a:pPr>
            <a:r>
              <a:rPr lang="en-US" dirty="0"/>
              <a:t>County may access cost to land owners.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6400800" cy="1143000"/>
          </a:xfrm>
        </p:spPr>
        <p:txBody>
          <a:bodyPr/>
          <a:lstStyle/>
          <a:p>
            <a:pPr algn="ctr"/>
            <a:r>
              <a:rPr lang="en-US" dirty="0"/>
              <a:t>Boundary Commission Procedure:</a:t>
            </a:r>
          </a:p>
        </p:txBody>
      </p:sp>
    </p:spTree>
    <p:extLst>
      <p:ext uri="{BB962C8B-B14F-4D97-AF65-F5344CB8AC3E}">
        <p14:creationId xmlns:p14="http://schemas.microsoft.com/office/powerpoint/2010/main" val="408827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0"/>
            <a:ext cx="6400800" cy="1143000"/>
          </a:xfrm>
        </p:spPr>
        <p:txBody>
          <a:bodyPr/>
          <a:lstStyle/>
          <a:p>
            <a:r>
              <a:rPr lang="en-US" dirty="0"/>
              <a:t>Fourth Principal Meridian (P.M.)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371600"/>
            <a:ext cx="66294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East of the Mississippi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Baseline – South boundary of Wisconsin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Township North, range West or East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Six mile (sections) long segments, called townships, North of the baseline and West or East of the North South meridian, called range</a:t>
            </a:r>
          </a:p>
          <a:p>
            <a:pPr lvl="1"/>
            <a:r>
              <a:rPr lang="en-US" sz="2400" dirty="0"/>
              <a:t>Example: Township 39 North, Range 29 West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1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779" y="2057400"/>
            <a:ext cx="64008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Creates a new legal description for each parcel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Example:</a:t>
            </a:r>
          </a:p>
          <a:p>
            <a:pPr lvl="1"/>
            <a:r>
              <a:rPr lang="en-US" sz="2400" dirty="0"/>
              <a:t>Prior: SW ¼ NW ¼ Sec. 6, Township 39, Range 29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New: Lot 6, Morrison County Boundary Commission Plat No. 1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9853" y="685800"/>
            <a:ext cx="6400800" cy="1143000"/>
          </a:xfrm>
        </p:spPr>
        <p:txBody>
          <a:bodyPr/>
          <a:lstStyle/>
          <a:p>
            <a:pPr algn="ctr"/>
            <a:r>
              <a:rPr lang="en-US" dirty="0"/>
              <a:t>A Boundary Commission Plat:</a:t>
            </a:r>
          </a:p>
        </p:txBody>
      </p:sp>
    </p:spTree>
    <p:extLst>
      <p:ext uri="{BB962C8B-B14F-4D97-AF65-F5344CB8AC3E}">
        <p14:creationId xmlns:p14="http://schemas.microsoft.com/office/powerpoint/2010/main" val="69340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530" y="762000"/>
            <a:ext cx="700083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44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112" y="242887"/>
            <a:ext cx="429577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14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66800"/>
            <a:ext cx="695723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83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90600"/>
            <a:ext cx="680211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41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66799"/>
            <a:ext cx="6934200" cy="452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51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14400"/>
            <a:ext cx="6400800" cy="1143000"/>
          </a:xfrm>
        </p:spPr>
        <p:txBody>
          <a:bodyPr/>
          <a:lstStyle/>
          <a:p>
            <a:pPr algn="ctr"/>
            <a:r>
              <a:rPr lang="en-US" sz="4000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514600"/>
            <a:ext cx="6400800" cy="2514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Will I lose land?	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 indent="-342900"/>
            <a:r>
              <a:rPr lang="en-US" sz="2400" dirty="0"/>
              <a:t>You will own what you have possessed. </a:t>
            </a:r>
          </a:p>
        </p:txBody>
      </p:sp>
    </p:spTree>
    <p:extLst>
      <p:ext uri="{BB962C8B-B14F-4D97-AF65-F5344CB8AC3E}">
        <p14:creationId xmlns:p14="http://schemas.microsoft.com/office/powerpoint/2010/main" val="8842965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371600"/>
            <a:ext cx="6400800" cy="45720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I have paid real estate taxes on 40 acres, but the Boundary Commission says I will own 36 acres. Do I get a tax refund?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914400" lvl="1" indent="-514350"/>
            <a:r>
              <a:rPr lang="en-US" sz="2400" dirty="0"/>
              <a:t>The county has no authority to rebate tax payments.</a:t>
            </a:r>
          </a:p>
          <a:p>
            <a:pPr marL="914400" lvl="1" indent="-514350"/>
            <a:endParaRPr lang="en-US" sz="2400" dirty="0"/>
          </a:p>
          <a:p>
            <a:pPr marL="914400" lvl="1" indent="-514350"/>
            <a:r>
              <a:rPr lang="en-US" sz="2400" dirty="0"/>
              <a:t>Future real estate taxes will be based upon the boundary commission plat.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1884" y="381000"/>
            <a:ext cx="6400800" cy="1143000"/>
          </a:xfrm>
        </p:spPr>
        <p:txBody>
          <a:bodyPr/>
          <a:lstStyle/>
          <a:p>
            <a:pPr algn="ctr"/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10727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209800"/>
            <a:ext cx="6400800" cy="35052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I just had my land surveyed. Why should I be part of a Boundary Commission?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914400" lvl="1" indent="-514350"/>
            <a:r>
              <a:rPr lang="en-US" sz="2400" dirty="0"/>
              <a:t>Your survey may no longer be accurate because the government corners are in question.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400800" cy="1143000"/>
          </a:xfrm>
        </p:spPr>
        <p:txBody>
          <a:bodyPr/>
          <a:lstStyle/>
          <a:p>
            <a:pPr algn="ctr"/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72704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209799"/>
            <a:ext cx="6400800" cy="352525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I do not want to be part of the Boundary Commission Plat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914400" lvl="1" indent="-514350"/>
            <a:r>
              <a:rPr lang="en-US" sz="2400" dirty="0"/>
              <a:t>Tell the County Board, but if your neighbors are part, your boundary may be fixed by the plat.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762000"/>
            <a:ext cx="6400800" cy="1143000"/>
          </a:xfrm>
        </p:spPr>
        <p:txBody>
          <a:bodyPr/>
          <a:lstStyle/>
          <a:p>
            <a:pPr algn="ctr"/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0101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685" y="220579"/>
            <a:ext cx="674502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464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6400800" cy="44196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How much will this cost? 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It depends on how many parcels are involved</a:t>
            </a:r>
          </a:p>
          <a:p>
            <a:pPr marL="857250" lvl="1" indent="-457200">
              <a:buFont typeface="+mj-lt"/>
              <a:buAutoNum type="alphaLcPeriod"/>
            </a:pPr>
            <a:endParaRPr lang="en-US" sz="2400" dirty="0"/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Survey Costs</a:t>
            </a:r>
          </a:p>
          <a:p>
            <a:pPr marL="857250" lvl="1" indent="-457200">
              <a:buFont typeface="+mj-lt"/>
              <a:buAutoNum type="alphaLcPeriod"/>
            </a:pPr>
            <a:endParaRPr lang="en-US" sz="2400" dirty="0"/>
          </a:p>
          <a:p>
            <a:pPr marL="857250" lvl="1" indent="-457200">
              <a:buFont typeface="+mj-lt"/>
              <a:buAutoNum type="alphaLcPeriod"/>
            </a:pPr>
            <a:r>
              <a:rPr lang="en-US" sz="2400" dirty="0"/>
              <a:t>How many people argue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1832" y="533400"/>
            <a:ext cx="6400800" cy="1143000"/>
          </a:xfrm>
        </p:spPr>
        <p:txBody>
          <a:bodyPr/>
          <a:lstStyle/>
          <a:p>
            <a:pPr algn="ctr"/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81307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6400800" cy="44196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How much will this cost? (cont.)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857250" lvl="1" indent="-457200">
              <a:buAutoNum type="alphaLcPeriod" startAt="4"/>
            </a:pPr>
            <a:r>
              <a:rPr lang="en-US" sz="2400" dirty="0"/>
              <a:t>Legal fees for title work, filing fees, etc. </a:t>
            </a:r>
          </a:p>
          <a:p>
            <a:pPr marL="857250" lvl="1" indent="-457200">
              <a:buAutoNum type="alphaLcPeriod" startAt="4"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e.</a:t>
            </a:r>
            <a:r>
              <a:rPr lang="en-US" sz="2400" dirty="0"/>
              <a:t>	Lots are reduced on a per parcel 	basis when more parcels are involved.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1832" y="533400"/>
            <a:ext cx="6400800" cy="1143000"/>
          </a:xfrm>
        </p:spPr>
        <p:txBody>
          <a:bodyPr/>
          <a:lstStyle/>
          <a:p>
            <a:pPr algn="ctr"/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295770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76400"/>
            <a:ext cx="6400800" cy="44196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How much will this cost? (cont.)</a:t>
            </a:r>
          </a:p>
          <a:p>
            <a:pPr marL="514350" indent="-514350">
              <a:buFont typeface="+mj-lt"/>
              <a:buAutoNum type="arabicPeriod" startAt="5"/>
            </a:pPr>
            <a:endParaRPr lang="en-US" dirty="0"/>
          </a:p>
          <a:p>
            <a:pPr marL="857250" lvl="1" indent="-457200">
              <a:buAutoNum type="alphaLcPeriod" startAt="6"/>
            </a:pPr>
            <a:r>
              <a:rPr lang="en-US" sz="2400" dirty="0"/>
              <a:t>What is the personal cost of arguing with your neighbors?</a:t>
            </a:r>
          </a:p>
          <a:p>
            <a:pPr marL="857250" lvl="1" indent="-457200">
              <a:buAutoNum type="alphaLcPeriod" startAt="6"/>
            </a:pPr>
            <a:endParaRPr lang="en-US" sz="2400" dirty="0"/>
          </a:p>
          <a:p>
            <a:pPr marL="400050" lvl="1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g.</a:t>
            </a:r>
            <a:r>
              <a:rPr lang="en-US" sz="2400" dirty="0"/>
              <a:t>	What is the benefit of sleeping nights 	and not dealing with a crabby 	spouse?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1832" y="533400"/>
            <a:ext cx="6400800" cy="1143000"/>
          </a:xfrm>
        </p:spPr>
        <p:txBody>
          <a:bodyPr/>
          <a:lstStyle/>
          <a:p>
            <a:pPr algn="ctr"/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168654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28800"/>
            <a:ext cx="6400800" cy="4267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What is the cost if I do this on my own?	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914400" lvl="1" indent="-514350"/>
            <a:r>
              <a:rPr lang="en-US" sz="2400" dirty="0"/>
              <a:t>It depends upon neighbor argument, mortgage companies, survey, title problems, and more.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17821" y="685800"/>
            <a:ext cx="6400800" cy="1143000"/>
          </a:xfrm>
        </p:spPr>
        <p:txBody>
          <a:bodyPr/>
          <a:lstStyle/>
          <a:p>
            <a:pPr algn="ctr"/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238625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28800"/>
            <a:ext cx="6400800" cy="4267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What is the cost if I do this on my own? (cont.)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  <a:p>
            <a:pPr marL="914400" lvl="1" indent="-514350"/>
            <a:r>
              <a:rPr lang="en-US" sz="2400" dirty="0"/>
              <a:t>No contest estimate: $4,500-$7,000</a:t>
            </a:r>
          </a:p>
          <a:p>
            <a:pPr marL="914400" lvl="1" indent="-514350"/>
            <a:endParaRPr lang="en-US" sz="2400" dirty="0"/>
          </a:p>
          <a:p>
            <a:pPr marL="914400" lvl="1" indent="-514350"/>
            <a:r>
              <a:rPr lang="en-US" sz="2400" dirty="0"/>
              <a:t>Contest estimate: $25,000+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674077"/>
            <a:ext cx="6400800" cy="1143000"/>
          </a:xfrm>
        </p:spPr>
        <p:txBody>
          <a:bodyPr/>
          <a:lstStyle/>
          <a:p>
            <a:pPr algn="ctr"/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816004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28800"/>
            <a:ext cx="6400800" cy="4267200"/>
          </a:xfrm>
        </p:spPr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What is the cost if I do this on my own? (Cont.)</a:t>
            </a:r>
          </a:p>
          <a:p>
            <a:pPr marL="914400" lvl="1" indent="-514350"/>
            <a:endParaRPr lang="en-US" sz="2400" dirty="0"/>
          </a:p>
          <a:p>
            <a:pPr marL="914400" lvl="1" indent="-514350"/>
            <a:r>
              <a:rPr lang="en-US" sz="2400" dirty="0"/>
              <a:t>What is the personal cost of fighting with your neighbors?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17821" y="685800"/>
            <a:ext cx="6400800" cy="1143000"/>
          </a:xfrm>
        </p:spPr>
        <p:txBody>
          <a:bodyPr/>
          <a:lstStyle/>
          <a:p>
            <a:pPr algn="ctr"/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6305865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828800" y="1371600"/>
            <a:ext cx="7162800" cy="4724400"/>
          </a:xfrm>
        </p:spPr>
        <p:txBody>
          <a:bodyPr/>
          <a:lstStyle/>
          <a:p>
            <a:pPr algn="ctr"/>
            <a:r>
              <a:rPr lang="en-US" altLang="en-US" sz="3600" dirty="0"/>
              <a:t>Thank you! </a:t>
            </a:r>
            <a:br>
              <a:rPr lang="en-US" altLang="en-US" b="0" dirty="0"/>
            </a:br>
            <a:br>
              <a:rPr lang="en-US" altLang="en-US" dirty="0">
                <a:latin typeface="Times New Roman" panose="02020603050405020304" pitchFamily="18" charset="0"/>
              </a:rPr>
            </a:br>
            <a:br>
              <a:rPr lang="en-US" altLang="en-US" b="0" dirty="0">
                <a:latin typeface="Times New Roman" panose="02020603050405020304" pitchFamily="18" charset="0"/>
              </a:rPr>
            </a:br>
            <a:r>
              <a:rPr lang="en-US" altLang="en-US" dirty="0">
                <a:solidFill>
                  <a:srgbClr val="000000"/>
                </a:solidFill>
              </a:rPr>
              <a:t>David J. Meyers</a:t>
            </a:r>
            <a:br>
              <a:rPr lang="en-US" altLang="en-US" dirty="0">
                <a:solidFill>
                  <a:srgbClr val="000000"/>
                </a:solidFill>
              </a:rPr>
            </a:br>
            <a:r>
              <a:rPr lang="en-US" altLang="en-US" dirty="0">
                <a:solidFill>
                  <a:srgbClr val="000000"/>
                </a:solidFill>
              </a:rPr>
              <a:t>Rinke Noonan</a:t>
            </a:r>
            <a:br>
              <a:rPr lang="en-US" altLang="en-US" sz="2400" dirty="0">
                <a:solidFill>
                  <a:srgbClr val="000000"/>
                </a:solidFill>
              </a:rPr>
            </a:b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Phone: 320.251.6700</a:t>
            </a: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Toll Free: 888.899.6700</a:t>
            </a: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Direct Dial: 320.656.3512</a:t>
            </a:r>
            <a:br>
              <a:rPr lang="en-US" altLang="en-US" sz="2400" dirty="0">
                <a:solidFill>
                  <a:srgbClr val="000000"/>
                </a:solidFill>
              </a:rPr>
            </a:b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Email: Dmeyers@rinkenoonan.com</a:t>
            </a:r>
            <a:br>
              <a:rPr lang="en-US" altLang="en-US" sz="2400" dirty="0"/>
            </a:br>
            <a:br>
              <a:rPr lang="en-US" alt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endParaRPr lang="en-US" altLang="en-US" sz="24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838200"/>
            <a:ext cx="64008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Government surveyors first ran the exterior township lines using latitude and longitude.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Later Government surveyors laid out the interior township lines, starting at the Southeast corner, designated as Section 36.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Work proceeded West and North within the township.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5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29400" y="61722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-533400"/>
            <a:ext cx="6705600" cy="457200"/>
          </a:xfrm>
        </p:spPr>
        <p:txBody>
          <a:bodyPr/>
          <a:lstStyle/>
          <a:p>
            <a:pPr marL="0" indent="0">
              <a:buNone/>
            </a:pPr>
            <a:br>
              <a:rPr lang="en-US" b="1" dirty="0">
                <a:solidFill>
                  <a:srgbClr val="CA000B"/>
                </a:solidFill>
              </a:rPr>
            </a:br>
            <a:endParaRPr lang="en-US" b="1" dirty="0">
              <a:solidFill>
                <a:srgbClr val="CA000B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Eight government corners were set on each section. The center of section was calculated.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8" t="11704" r="10477" b="14073"/>
          <a:stretch/>
        </p:blipFill>
        <p:spPr>
          <a:xfrm>
            <a:off x="2590800" y="1752600"/>
            <a:ext cx="5385596" cy="4923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58100" y="6362700"/>
            <a:ext cx="318296" cy="19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8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t="4778" r="5514" b="3522"/>
          <a:stretch/>
        </p:blipFill>
        <p:spPr>
          <a:xfrm>
            <a:off x="2286000" y="304799"/>
            <a:ext cx="4267200" cy="6324601"/>
          </a:xfrm>
        </p:spPr>
      </p:pic>
    </p:spTree>
    <p:extLst>
      <p:ext uri="{BB962C8B-B14F-4D97-AF65-F5344CB8AC3E}">
        <p14:creationId xmlns:p14="http://schemas.microsoft.com/office/powerpoint/2010/main" val="124398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066800"/>
            <a:ext cx="64008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problem today is locating the original government corners.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cardinal rule is that the section corners are where they were placed by the government surveyor.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60B28C-F006-46CA-A4DB-9364129D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1100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59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&amp;#x0D;&amp;#x0A;&amp;#x0D;&amp;#x0A;&amp;#x0D;&amp;#x0A;&amp;#x0D;&amp;#x0A;&amp;#x0D;&amp;#x0A;&amp;#x0D;&amp;#x0A;&amp;#x0D;&amp;#x0A;&amp;#x0D;&amp;#x0A;&amp;#x0D;&amp;#x0A;&amp;#x0D;&amp;#x0A;&amp;#x0D;&amp;#x0A;Rinke  Noonan&amp;#x0D;&amp;#x0A;SUITE 300, US BANK PLAZA, P.O. BOX 1497&amp;#x0D;&amp;#x0A;ST. CLOUD, MINNESOTA 56301&amp;#x0D;&amp;#x0A;(320) 251-6700&amp;#x0D;&amp;#x0A;@RNOON.&quot;/&gt;&lt;property id=&quot;20307&quot; value=&quot;256&quot;/&gt;&lt;/object&gt;&lt;object type=&quot;3&quot; unique_id=&quot;10005&quot;&gt;&lt;property id=&quot;20148&quot; value=&quot;5&quot;/&gt;&lt;property id=&quot;20300&quot; value=&quot;Slide 2 - &amp;quot;Overview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75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76&quot;/&gt;&lt;/object&gt;&lt;object type=&quot;3&quot; unique_id=&quot;10016&quot;&gt;&lt;property id=&quot;20148&quot; value=&quot;5&quot;/&gt;&lt;property id=&quot;20300&quot; value=&quot;Slide 13&quot;/&gt;&lt;property id=&quot;20307&quot; value=&quot;266&quot;/&gt;&lt;/object&gt;&lt;object type=&quot;3&quot; unique_id=&quot;10017&quot;&gt;&lt;property id=&quot;20148&quot; value=&quot;5&quot;/&gt;&lt;property id=&quot;20300&quot; value=&quot;Slide 14&quot;/&gt;&lt;property id=&quot;20307&quot; value=&quot;267&quot;/&gt;&lt;/object&gt;&lt;object type=&quot;3&quot; unique_id=&quot;10018&quot;&gt;&lt;property id=&quot;20148&quot; value=&quot;5&quot;/&gt;&lt;property id=&quot;20300&quot; value=&quot;Slide 15&quot;/&gt;&lt;property id=&quot;20307&quot; value=&quot;281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20&quot;&gt;&lt;property id=&quot;20148&quot; value=&quot;5&quot;/&gt;&lt;property id=&quot;20300&quot; value=&quot;Slide 17&quot;/&gt;&lt;property id=&quot;20307&quot; value=&quot;268&quot;/&gt;&lt;/object&gt;&lt;object type=&quot;3&quot; unique_id=&quot;10021&quot;&gt;&lt;property id=&quot;20148&quot; value=&quot;5&quot;/&gt;&lt;property id=&quot;20300&quot; value=&quot;Slide 18&quot;/&gt;&lt;property id=&quot;20307&quot; value=&quot;269&quot;/&gt;&lt;/object&gt;&lt;object type=&quot;3&quot; unique_id=&quot;10022&quot;&gt;&lt;property id=&quot;20148&quot; value=&quot;5&quot;/&gt;&lt;property id=&quot;20300&quot; value=&quot;Slide 19&quot;/&gt;&lt;property id=&quot;20307&quot; value=&quot;282&quot;/&gt;&lt;/object&gt;&lt;object type=&quot;3&quot; unique_id=&quot;10032&quot;&gt;&lt;property id=&quot;20148&quot; value=&quot;5&quot;/&gt;&lt;property id=&quot;20300&quot; value=&quot;Slide 20 - &amp;quot;Questions?&amp;quot;&quot;/&gt;&lt;property id=&quot;20307&quot; value=&quot;280&quot;/&gt;&lt;/object&gt;&lt;/object&gt;&lt;/object&gt;&lt;/database&gt;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3116</TotalTime>
  <Words>775</Words>
  <Application>Microsoft Office PowerPoint</Application>
  <PresentationFormat>On-screen Show (4:3)</PresentationFormat>
  <Paragraphs>166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Osaka</vt:lpstr>
      <vt:lpstr>Times New Roman</vt:lpstr>
      <vt:lpstr>Verdana</vt:lpstr>
      <vt:lpstr>Wingdings</vt:lpstr>
      <vt:lpstr>Blank Presentation</vt:lpstr>
      <vt:lpstr>PowerPoint Presentation</vt:lpstr>
      <vt:lpstr>PowerPoint Presentation</vt:lpstr>
      <vt:lpstr>PowerPoint Presentation</vt:lpstr>
      <vt:lpstr>Fourth Principal Meridian (P.M.)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Corners are in One of Three States:</vt:lpstr>
      <vt:lpstr>Corners are in One of Three States:</vt:lpstr>
      <vt:lpstr>Corners are in One of Three States: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Agree on NW Corner</vt:lpstr>
      <vt:lpstr>Morrison Highway and March 8, 2012 Private Surveyor – Certificate of Location</vt:lpstr>
      <vt:lpstr>1901 and 2017 County Surveyors</vt:lpstr>
      <vt:lpstr>Compare:</vt:lpstr>
      <vt:lpstr>PowerPoint Presentation</vt:lpstr>
      <vt:lpstr>PowerPoint Presentation</vt:lpstr>
      <vt:lpstr>Morrison County is Obligated by State Law to: </vt:lpstr>
      <vt:lpstr>Morrison County has No Obligation or Authority to:</vt:lpstr>
      <vt:lpstr>Morrison County May:</vt:lpstr>
      <vt:lpstr>Morrison County Could:</vt:lpstr>
      <vt:lpstr>Morrison County Could Establish:</vt:lpstr>
      <vt:lpstr>Boundary Commission Procedure:</vt:lpstr>
      <vt:lpstr>Boundary Commission Procedure:</vt:lpstr>
      <vt:lpstr>Boundary Commission Procedure:</vt:lpstr>
      <vt:lpstr>Boundary Commission Procedure:</vt:lpstr>
      <vt:lpstr>Boundary Commission Procedure:</vt:lpstr>
      <vt:lpstr>Boundary Commission Procedure:</vt:lpstr>
      <vt:lpstr>A Boundary Commission Plat: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Thank you!    David J. Meyers Rinke Noonan  Phone: 320.251.6700 Toll Free: 888.899.6700 Direct Dial: 320.656.3512  Email: Dmeyers@rinkenoonan.com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Rinke  Noonan SUITE 300, US BANK PLAZA, P.O. BOX 1497 ST. CLOUD, MINNESOTA 56301 (320) 251-6700 @RNOON.COM</dc:title>
  <dc:creator>Rinke Noonan</dc:creator>
  <cp:lastModifiedBy>Trisha Hendrickson</cp:lastModifiedBy>
  <cp:revision>149</cp:revision>
  <cp:lastPrinted>2018-01-29T15:26:18Z</cp:lastPrinted>
  <dcterms:created xsi:type="dcterms:W3CDTF">2008-07-16T15:16:35Z</dcterms:created>
  <dcterms:modified xsi:type="dcterms:W3CDTF">2018-01-30T17:26:49Z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Sk">
    <vt:i4>0</vt:i4>
  </property>
  <property fmtid="{D5CDD505-2E9C-101B-9397-08002B2CF9AE}" pid="3" name="CaseSk">
    <vt:i4>0</vt:i4>
  </property>
  <property fmtid="{D5CDD505-2E9C-101B-9397-08002B2CF9AE}" pid="4" name="Version">
    <vt:i4>0</vt:i4>
  </property>
</Properties>
</file>