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7" r:id="rId1"/>
  </p:sldMasterIdLst>
  <p:notesMasterIdLst>
    <p:notesMasterId r:id="rId40"/>
  </p:notesMasterIdLst>
  <p:sldIdLst>
    <p:sldId id="285" r:id="rId2"/>
    <p:sldId id="257" r:id="rId3"/>
    <p:sldId id="351" r:id="rId4"/>
    <p:sldId id="258" r:id="rId5"/>
    <p:sldId id="310" r:id="rId6"/>
    <p:sldId id="321" r:id="rId7"/>
    <p:sldId id="329" r:id="rId8"/>
    <p:sldId id="268" r:id="rId9"/>
    <p:sldId id="343" r:id="rId10"/>
    <p:sldId id="263" r:id="rId11"/>
    <p:sldId id="317" r:id="rId12"/>
    <p:sldId id="262" r:id="rId13"/>
    <p:sldId id="338" r:id="rId14"/>
    <p:sldId id="344" r:id="rId15"/>
    <p:sldId id="322" r:id="rId16"/>
    <p:sldId id="323" r:id="rId17"/>
    <p:sldId id="345" r:id="rId18"/>
    <p:sldId id="264" r:id="rId19"/>
    <p:sldId id="307" r:id="rId20"/>
    <p:sldId id="346" r:id="rId21"/>
    <p:sldId id="327" r:id="rId22"/>
    <p:sldId id="328" r:id="rId23"/>
    <p:sldId id="347" r:id="rId24"/>
    <p:sldId id="340" r:id="rId25"/>
    <p:sldId id="308" r:id="rId26"/>
    <p:sldId id="334" r:id="rId27"/>
    <p:sldId id="348" r:id="rId28"/>
    <p:sldId id="337" r:id="rId29"/>
    <p:sldId id="341" r:id="rId30"/>
    <p:sldId id="342" r:id="rId31"/>
    <p:sldId id="331" r:id="rId32"/>
    <p:sldId id="349" r:id="rId33"/>
    <p:sldId id="326" r:id="rId34"/>
    <p:sldId id="350" r:id="rId35"/>
    <p:sldId id="309" r:id="rId36"/>
    <p:sldId id="335" r:id="rId37"/>
    <p:sldId id="332" r:id="rId38"/>
    <p:sldId id="291" r:id="rId39"/>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4127" autoAdjust="0"/>
  </p:normalViewPr>
  <p:slideViewPr>
    <p:cSldViewPr snapToGrid="0">
      <p:cViewPr varScale="1">
        <p:scale>
          <a:sx n="85" d="100"/>
          <a:sy n="85" d="100"/>
        </p:scale>
        <p:origin x="774" y="60"/>
      </p:cViewPr>
      <p:guideLst/>
    </p:cSldViewPr>
  </p:slideViewPr>
  <p:outlineViewPr>
    <p:cViewPr>
      <p:scale>
        <a:sx n="33" d="100"/>
        <a:sy n="33" d="100"/>
      </p:scale>
      <p:origin x="0" y="-19138"/>
    </p:cViewPr>
  </p:outlineViewPr>
  <p:notesTextViewPr>
    <p:cViewPr>
      <p:scale>
        <a:sx n="1" d="1"/>
        <a:sy n="1" d="1"/>
      </p:scale>
      <p:origin x="0" y="0"/>
    </p:cViewPr>
  </p:notesTextViewPr>
  <p:sorterViewPr>
    <p:cViewPr>
      <p:scale>
        <a:sx n="100" d="100"/>
        <a:sy n="100" d="100"/>
      </p:scale>
      <p:origin x="0" y="-5371"/>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0B2537BC-B789-4FBB-A545-FFBEDB484C41}" type="datetimeFigureOut">
              <a:rPr lang="en-US" smtClean="0"/>
              <a:t>6/6/2018</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22B90233-608E-4873-BD13-7C1A87766774}" type="slidenum">
              <a:rPr lang="en-US" smtClean="0"/>
              <a:t>‹#›</a:t>
            </a:fld>
            <a:endParaRPr lang="en-US"/>
          </a:p>
        </p:txBody>
      </p:sp>
    </p:spTree>
    <p:extLst>
      <p:ext uri="{BB962C8B-B14F-4D97-AF65-F5344CB8AC3E}">
        <p14:creationId xmlns:p14="http://schemas.microsoft.com/office/powerpoint/2010/main" val="18538035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636B813-6619-4954-9F01-1CFE11608295}"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9C554-48A1-443B-A8EF-E02248E9E81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684584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36B813-6619-4954-9F01-1CFE11608295}"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9C554-48A1-443B-A8EF-E02248E9E817}" type="slidenum">
              <a:rPr lang="en-US" smtClean="0"/>
              <a:t>‹#›</a:t>
            </a:fld>
            <a:endParaRPr lang="en-US"/>
          </a:p>
        </p:txBody>
      </p:sp>
    </p:spTree>
    <p:extLst>
      <p:ext uri="{BB962C8B-B14F-4D97-AF65-F5344CB8AC3E}">
        <p14:creationId xmlns:p14="http://schemas.microsoft.com/office/powerpoint/2010/main" val="3755323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36B813-6619-4954-9F01-1CFE11608295}"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9C554-48A1-443B-A8EF-E02248E9E817}" type="slidenum">
              <a:rPr lang="en-US" smtClean="0"/>
              <a:t>‹#›</a:t>
            </a:fld>
            <a:endParaRPr lang="en-US"/>
          </a:p>
        </p:txBody>
      </p:sp>
    </p:spTree>
    <p:extLst>
      <p:ext uri="{BB962C8B-B14F-4D97-AF65-F5344CB8AC3E}">
        <p14:creationId xmlns:p14="http://schemas.microsoft.com/office/powerpoint/2010/main" val="13679250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636B813-6619-4954-9F01-1CFE11608295}"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9C554-48A1-443B-A8EF-E02248E9E817}" type="slidenum">
              <a:rPr lang="en-US" smtClean="0"/>
              <a:t>‹#›</a:t>
            </a:fld>
            <a:endParaRPr lang="en-US"/>
          </a:p>
        </p:txBody>
      </p:sp>
    </p:spTree>
    <p:extLst>
      <p:ext uri="{BB962C8B-B14F-4D97-AF65-F5344CB8AC3E}">
        <p14:creationId xmlns:p14="http://schemas.microsoft.com/office/powerpoint/2010/main" val="20709249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36B813-6619-4954-9F01-1CFE11608295}" type="datetimeFigureOut">
              <a:rPr lang="en-US" smtClean="0"/>
              <a:t>6/6/2018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1F9C554-48A1-443B-A8EF-E02248E9E817}"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8423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636B813-6619-4954-9F01-1CFE11608295}" type="datetimeFigureOut">
              <a:rPr lang="en-US" smtClean="0"/>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9C554-48A1-443B-A8EF-E02248E9E817}" type="slidenum">
              <a:rPr lang="en-US" smtClean="0"/>
              <a:t>‹#›</a:t>
            </a:fld>
            <a:endParaRPr lang="en-US"/>
          </a:p>
        </p:txBody>
      </p:sp>
    </p:spTree>
    <p:extLst>
      <p:ext uri="{BB962C8B-B14F-4D97-AF65-F5344CB8AC3E}">
        <p14:creationId xmlns:p14="http://schemas.microsoft.com/office/powerpoint/2010/main" val="1410892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36B813-6619-4954-9F01-1CFE11608295}" type="datetimeFigureOut">
              <a:rPr lang="en-US" smtClean="0"/>
              <a:t>6/6/2018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1F9C554-48A1-443B-A8EF-E02248E9E817}" type="slidenum">
              <a:rPr lang="en-US" smtClean="0"/>
              <a:t>‹#›</a:t>
            </a:fld>
            <a:endParaRPr lang="en-US"/>
          </a:p>
        </p:txBody>
      </p:sp>
    </p:spTree>
    <p:extLst>
      <p:ext uri="{BB962C8B-B14F-4D97-AF65-F5344CB8AC3E}">
        <p14:creationId xmlns:p14="http://schemas.microsoft.com/office/powerpoint/2010/main" val="952994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636B813-6619-4954-9F01-1CFE11608295}" type="datetimeFigureOut">
              <a:rPr lang="en-US" smtClean="0"/>
              <a:t>6/6/2018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1F9C554-48A1-443B-A8EF-E02248E9E817}" type="slidenum">
              <a:rPr lang="en-US" smtClean="0"/>
              <a:t>‹#›</a:t>
            </a:fld>
            <a:endParaRPr lang="en-US"/>
          </a:p>
        </p:txBody>
      </p:sp>
    </p:spTree>
    <p:extLst>
      <p:ext uri="{BB962C8B-B14F-4D97-AF65-F5344CB8AC3E}">
        <p14:creationId xmlns:p14="http://schemas.microsoft.com/office/powerpoint/2010/main" val="5084104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636B813-6619-4954-9F01-1CFE11608295}" type="datetimeFigureOut">
              <a:rPr lang="en-US" smtClean="0"/>
              <a:t>6/6/2018</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11F9C554-48A1-443B-A8EF-E02248E9E817}" type="slidenum">
              <a:rPr lang="en-US" smtClean="0"/>
              <a:t>‹#›</a:t>
            </a:fld>
            <a:endParaRPr lang="en-US"/>
          </a:p>
        </p:txBody>
      </p:sp>
    </p:spTree>
    <p:extLst>
      <p:ext uri="{BB962C8B-B14F-4D97-AF65-F5344CB8AC3E}">
        <p14:creationId xmlns:p14="http://schemas.microsoft.com/office/powerpoint/2010/main" val="3501822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636B813-6619-4954-9F01-1CFE11608295}" type="datetimeFigureOut">
              <a:rPr lang="en-US" smtClean="0"/>
              <a:t>6/6/2018</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11F9C554-48A1-443B-A8EF-E02248E9E817}" type="slidenum">
              <a:rPr lang="en-US" smtClean="0"/>
              <a:t>‹#›</a:t>
            </a:fld>
            <a:endParaRPr lang="en-US"/>
          </a:p>
        </p:txBody>
      </p:sp>
    </p:spTree>
    <p:extLst>
      <p:ext uri="{BB962C8B-B14F-4D97-AF65-F5344CB8AC3E}">
        <p14:creationId xmlns:p14="http://schemas.microsoft.com/office/powerpoint/2010/main" val="16776176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636B813-6619-4954-9F01-1CFE11608295}" type="datetimeFigureOut">
              <a:rPr lang="en-US" smtClean="0"/>
              <a:t>6/6/2018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1F9C554-48A1-443B-A8EF-E02248E9E817}" type="slidenum">
              <a:rPr lang="en-US" smtClean="0"/>
              <a:t>‹#›</a:t>
            </a:fld>
            <a:endParaRPr lang="en-US"/>
          </a:p>
        </p:txBody>
      </p:sp>
    </p:spTree>
    <p:extLst>
      <p:ext uri="{BB962C8B-B14F-4D97-AF65-F5344CB8AC3E}">
        <p14:creationId xmlns:p14="http://schemas.microsoft.com/office/powerpoint/2010/main" val="3162206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636B813-6619-4954-9F01-1CFE11608295}" type="datetimeFigureOut">
              <a:rPr lang="en-US" smtClean="0"/>
              <a:t>6/6/2018</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11F9C554-48A1-443B-A8EF-E02248E9E817}"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49878286"/>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3" r:id="rId6"/>
    <p:sldLayoutId id="2147483744" r:id="rId7"/>
    <p:sldLayoutId id="2147483745" r:id="rId8"/>
    <p:sldLayoutId id="2147483746" r:id="rId9"/>
    <p:sldLayoutId id="2147483747" r:id="rId10"/>
    <p:sldLayoutId id="2147483748"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g"/><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jpg"/><Relationship Id="rId4" Type="http://schemas.openxmlformats.org/officeDocument/2006/relationships/image" Target="../media/image4.jpg"/></Relationships>
</file>

<file path=ppt/slides/_rels/slide10.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Kathy.Conlon@co.nicollet.mn.us" TargetMode="External"/><Relationship Id="rId2" Type="http://schemas.openxmlformats.org/officeDocument/2006/relationships/hyperlink" Target="mailto:BrzezinskiK@StLouisCountyMN.gov" TargetMode="External"/><Relationship Id="rId1" Type="http://schemas.openxmlformats.org/officeDocument/2006/relationships/slideLayout" Target="../slideLayouts/slideLayout2.xml"/><Relationship Id="rId6" Type="http://schemas.openxmlformats.org/officeDocument/2006/relationships/hyperlink" Target="mailto:Dmeyers@rinkenoonan.com" TargetMode="External"/><Relationship Id="rId5" Type="http://schemas.openxmlformats.org/officeDocument/2006/relationships/hyperlink" Target="mailto:oug.Hansen@crowwing.us" TargetMode="External"/><Relationship Id="rId4" Type="http://schemas.openxmlformats.org/officeDocument/2006/relationships/hyperlink" Target="mailto:Robert@russelllawoffice.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mnbar.org/MN-Title-Standards" TargetMode="External"/><Relationship Id="rId2" Type="http://schemas.openxmlformats.org/officeDocument/2006/relationships/hyperlink" Target="http://www.mnbar.org/MNtitlestandards"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solidFill>
                  <a:schemeClr val="accent2"/>
                </a:solidFill>
                <a:latin typeface="Arial Black" panose="020B0A04020102020204" pitchFamily="34" charset="0"/>
              </a:rPr>
              <a:t>MCRA Summer Conference </a:t>
            </a:r>
          </a:p>
        </p:txBody>
      </p:sp>
      <p:sp>
        <p:nvSpPr>
          <p:cNvPr id="3" name="Content Placeholder 2"/>
          <p:cNvSpPr>
            <a:spLocks noGrp="1"/>
          </p:cNvSpPr>
          <p:nvPr>
            <p:ph idx="1"/>
          </p:nvPr>
        </p:nvSpPr>
        <p:spPr>
          <a:xfrm>
            <a:off x="1097280" y="1845734"/>
            <a:ext cx="10058400" cy="4023360"/>
          </a:xfrm>
        </p:spPr>
        <p:txBody>
          <a:bodyPr/>
          <a:lstStyle/>
          <a:p>
            <a:pPr algn="ctr"/>
            <a:r>
              <a:rPr lang="en-US" sz="4000" dirty="0">
                <a:latin typeface="Arial Black" panose="020B0A04020102020204" pitchFamily="34" charset="0"/>
              </a:rPr>
              <a:t>June 12, 2018</a:t>
            </a:r>
            <a:br>
              <a:rPr lang="en-US" sz="4000" dirty="0">
                <a:latin typeface="Arial Black" panose="020B0A04020102020204" pitchFamily="34" charset="0"/>
              </a:rPr>
            </a:br>
            <a:r>
              <a:rPr lang="en-US" sz="4000" dirty="0" err="1">
                <a:latin typeface="Arial Black" panose="020B0A04020102020204" pitchFamily="34" charset="0"/>
              </a:rPr>
              <a:t>Ruttger’s</a:t>
            </a:r>
            <a:r>
              <a:rPr lang="en-US" sz="4000" dirty="0">
                <a:latin typeface="Arial Black" panose="020B0A04020102020204" pitchFamily="34" charset="0"/>
              </a:rPr>
              <a:t> Bay Lake Lodge</a:t>
            </a:r>
          </a:p>
          <a:p>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73871" y="3002006"/>
            <a:ext cx="3330094" cy="2032611"/>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326269" y="3782776"/>
            <a:ext cx="3697637" cy="722349"/>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78094" y="4926305"/>
            <a:ext cx="2353596" cy="1306445"/>
          </a:xfrm>
          <a:prstGeom prst="rect">
            <a:avLst/>
          </a:prstGeom>
        </p:spPr>
      </p:pic>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tretch>
            <a:fillRect/>
          </a:stretch>
        </p:blipFill>
        <p:spPr bwMode="auto">
          <a:xfrm>
            <a:off x="374558" y="4619859"/>
            <a:ext cx="1445444" cy="144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a:extLst>
              <a:ext uri="{FF2B5EF4-FFF2-40B4-BE49-F238E27FC236}">
                <a16:creationId xmlns:a16="http://schemas.microsoft.com/office/drawing/2014/main" id="{03B51565-2867-4584-B730-6BAA78E92DE8}"/>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121353" y="5093753"/>
            <a:ext cx="4676775" cy="971550"/>
          </a:xfrm>
          <a:prstGeom prst="rect">
            <a:avLst/>
          </a:prstGeom>
        </p:spPr>
      </p:pic>
      <p:pic>
        <p:nvPicPr>
          <p:cNvPr id="10" name="Picture 9">
            <a:extLst>
              <a:ext uri="{FF2B5EF4-FFF2-40B4-BE49-F238E27FC236}">
                <a16:creationId xmlns:a16="http://schemas.microsoft.com/office/drawing/2014/main" id="{BEE5B426-CED8-402D-ABA7-3B396C0B64F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9042822" y="3239521"/>
            <a:ext cx="1562100" cy="1285875"/>
          </a:xfrm>
          <a:prstGeom prst="rect">
            <a:avLst/>
          </a:prstGeom>
        </p:spPr>
      </p:pic>
    </p:spTree>
    <p:extLst>
      <p:ext uri="{BB962C8B-B14F-4D97-AF65-F5344CB8AC3E}">
        <p14:creationId xmlns:p14="http://schemas.microsoft.com/office/powerpoint/2010/main" val="26163672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86522" y="1538344"/>
            <a:ext cx="10058400" cy="4733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ectangle 2">
            <a:extLst>
              <a:ext uri="{FF2B5EF4-FFF2-40B4-BE49-F238E27FC236}">
                <a16:creationId xmlns:a16="http://schemas.microsoft.com/office/drawing/2014/main" id="{51076B8B-B79C-4309-AE5D-73AC4A8B5872}"/>
              </a:ext>
            </a:extLst>
          </p:cNvPr>
          <p:cNvSpPr/>
          <p:nvPr/>
        </p:nvSpPr>
        <p:spPr>
          <a:xfrm>
            <a:off x="857956" y="1873957"/>
            <a:ext cx="10476088" cy="4308872"/>
          </a:xfrm>
          <a:prstGeom prst="rect">
            <a:avLst/>
          </a:prstGeom>
        </p:spPr>
        <p:txBody>
          <a:bodyPr wrap="square">
            <a:spAutoFit/>
          </a:bodyPr>
          <a:lstStyle/>
          <a:p>
            <a:pPr marR="0" lvl="0" algn="ctr">
              <a:spcBef>
                <a:spcPts val="0"/>
              </a:spcBef>
              <a:spcAft>
                <a:spcPts val="0"/>
              </a:spcAft>
            </a:pPr>
            <a:r>
              <a:rPr lang="en-US" sz="3200" dirty="0">
                <a:solidFill>
                  <a:schemeClr val="accent2"/>
                </a:solidFill>
                <a:latin typeface="Arial Black" panose="020B0A04020102020204" pitchFamily="34" charset="0"/>
                <a:ea typeface="Calibri" panose="020F0502020204030204" pitchFamily="34" charset="0"/>
                <a:cs typeface="Times New Roman" panose="02020603050405020304" pitchFamily="18" charset="0"/>
              </a:rPr>
              <a:t>Is it necessary to record a resolution along when there is a conveyance by a city and/or economic development authority? </a:t>
            </a:r>
          </a:p>
          <a:p>
            <a:pPr marR="0" lvl="0" algn="ctr">
              <a:spcBef>
                <a:spcPts val="0"/>
              </a:spcBef>
              <a:spcAft>
                <a:spcPts val="0"/>
              </a:spcAft>
            </a:pPr>
            <a:endParaRPr lang="en-US" sz="3200" dirty="0">
              <a:solidFill>
                <a:schemeClr val="accent2"/>
              </a:solidFill>
              <a:effectLst/>
              <a:latin typeface="Arial Black" panose="020B0A04020102020204" pitchFamily="34" charset="0"/>
              <a:ea typeface="Calibri" panose="020F0502020204030204" pitchFamily="34" charset="0"/>
              <a:cs typeface="Times New Roman" panose="02020603050405020304" pitchFamily="18" charset="0"/>
            </a:endParaRPr>
          </a:p>
          <a:p>
            <a:pPr marR="0" lvl="0" algn="ctr">
              <a:spcBef>
                <a:spcPts val="0"/>
              </a:spcBef>
              <a:spcAft>
                <a:spcPts val="0"/>
              </a:spcAft>
            </a:pPr>
            <a:endParaRPr lang="en-US" sz="3200" dirty="0">
              <a:solidFill>
                <a:schemeClr val="accent2"/>
              </a:solidFill>
              <a:latin typeface="Arial Black" panose="020B0A04020102020204" pitchFamily="34" charset="0"/>
              <a:ea typeface="Calibri" panose="020F0502020204030204" pitchFamily="34" charset="0"/>
              <a:cs typeface="Times New Roman" panose="02020603050405020304" pitchFamily="18" charset="0"/>
            </a:endParaRPr>
          </a:p>
          <a:p>
            <a:pPr marR="0" lvl="0" algn="ctr">
              <a:spcBef>
                <a:spcPts val="0"/>
              </a:spcBef>
              <a:spcAft>
                <a:spcPts val="0"/>
              </a:spcAft>
            </a:pPr>
            <a:endParaRPr lang="en-US" sz="3200" dirty="0">
              <a:solidFill>
                <a:schemeClr val="accent2"/>
              </a:solidFill>
              <a:effectLst/>
              <a:latin typeface="Arial Black" panose="020B0A04020102020204" pitchFamily="34" charset="0"/>
              <a:ea typeface="Calibri" panose="020F0502020204030204" pitchFamily="34" charset="0"/>
              <a:cs typeface="Times New Roman" panose="02020603050405020304" pitchFamily="18" charset="0"/>
            </a:endParaRPr>
          </a:p>
          <a:p>
            <a:pPr marR="0" lvl="0" algn="ctr">
              <a:spcBef>
                <a:spcPts val="0"/>
              </a:spcBef>
              <a:spcAft>
                <a:spcPts val="0"/>
              </a:spcAft>
            </a:pPr>
            <a:endParaRPr lang="en-US" sz="3200" dirty="0">
              <a:solidFill>
                <a:schemeClr val="accent2"/>
              </a:solidFill>
              <a:latin typeface="Arial Black" panose="020B0A04020102020204" pitchFamily="34" charset="0"/>
              <a:ea typeface="Calibri" panose="020F0502020204030204" pitchFamily="34" charset="0"/>
              <a:cs typeface="Times New Roman" panose="02020603050405020304" pitchFamily="18" charset="0"/>
            </a:endParaRPr>
          </a:p>
          <a:p>
            <a:pPr marR="0" lvl="0" algn="ctr">
              <a:spcBef>
                <a:spcPts val="0"/>
              </a:spcBef>
              <a:spcAft>
                <a:spcPts val="0"/>
              </a:spcAft>
            </a:pPr>
            <a:endParaRPr lang="en-US" sz="3200" dirty="0">
              <a:solidFill>
                <a:schemeClr val="accent2"/>
              </a:solidFill>
              <a:effectLst/>
              <a:latin typeface="Arial Black" panose="020B0A04020102020204" pitchFamily="34" charset="0"/>
              <a:ea typeface="Calibri" panose="020F0502020204030204" pitchFamily="34" charset="0"/>
              <a:cs typeface="Times New Roman" panose="02020603050405020304" pitchFamily="18" charset="0"/>
            </a:endParaRPr>
          </a:p>
          <a:p>
            <a:pPr marR="0" lvl="0" algn="r">
              <a:spcBef>
                <a:spcPts val="0"/>
              </a:spcBef>
              <a:spcAft>
                <a:spcPts val="0"/>
              </a:spcAft>
            </a:pPr>
            <a:r>
              <a:rPr lang="en-US" sz="1500" dirty="0">
                <a:latin typeface="Arial Black" panose="020B0A04020102020204" pitchFamily="34" charset="0"/>
                <a:ea typeface="Calibri" panose="020F0502020204030204" pitchFamily="34" charset="0"/>
                <a:cs typeface="Times New Roman" panose="02020603050405020304" pitchFamily="18" charset="0"/>
              </a:rPr>
              <a:t>Kim</a:t>
            </a:r>
            <a:endParaRPr lang="en-US" sz="1500" dirty="0">
              <a:effectLst/>
              <a:latin typeface="Arial Black" panose="020B0A04020102020204" pitchFamily="34" charset="0"/>
              <a:ea typeface="Calibri" panose="020F0502020204030204" pitchFamily="34" charset="0"/>
              <a:cs typeface="Times New Roman" panose="02020603050405020304" pitchFamily="18" charset="0"/>
            </a:endParaRPr>
          </a:p>
        </p:txBody>
      </p:sp>
      <p:pic>
        <p:nvPicPr>
          <p:cNvPr id="5" name="Picture 4">
            <a:extLst>
              <a:ext uri="{FF2B5EF4-FFF2-40B4-BE49-F238E27FC236}">
                <a16:creationId xmlns:a16="http://schemas.microsoft.com/office/drawing/2014/main" id="{55DE658F-2D10-46B1-BEF2-8B19729168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176" y="3927122"/>
            <a:ext cx="2867025" cy="1600200"/>
          </a:xfrm>
          <a:prstGeom prst="rect">
            <a:avLst/>
          </a:prstGeom>
        </p:spPr>
      </p:pic>
    </p:spTree>
    <p:extLst>
      <p:ext uri="{BB962C8B-B14F-4D97-AF65-F5344CB8AC3E}">
        <p14:creationId xmlns:p14="http://schemas.microsoft.com/office/powerpoint/2010/main" val="13199340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25158" y="1463040"/>
            <a:ext cx="10230522" cy="382694"/>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316068" y="1463041"/>
            <a:ext cx="10230522" cy="6578688"/>
          </a:xfrm>
        </p:spPr>
        <p:txBody>
          <a:bodyPr>
            <a:noAutofit/>
          </a:bodyPr>
          <a:lstStyle/>
          <a:p>
            <a:pPr marL="0" indent="0" algn="ctr">
              <a:spcBef>
                <a:spcPts val="0"/>
              </a:spcBef>
              <a:buNone/>
            </a:pPr>
            <a:r>
              <a:rPr lang="en-US" sz="3200" dirty="0">
                <a:solidFill>
                  <a:schemeClr val="accent2"/>
                </a:solidFill>
                <a:latin typeface="Arial Black" panose="020B0A04020102020204" pitchFamily="34" charset="0"/>
              </a:rPr>
              <a:t>Does a resolution from a city affecting Torrens land have to identify the current owners of that land by name or can the owners be generically identify as “the owners” or some other terms so there are no issues with recording the resolution in case the land changes hands before the documents are recorded?</a:t>
            </a:r>
          </a:p>
          <a:p>
            <a:pPr marL="0" indent="0" algn="ctr">
              <a:spcBef>
                <a:spcPts val="0"/>
              </a:spcBef>
              <a:buNone/>
            </a:pPr>
            <a:endParaRPr lang="en-US" sz="3200" dirty="0">
              <a:solidFill>
                <a:schemeClr val="accent2"/>
              </a:solidFill>
              <a:latin typeface="Arial Black" panose="020B0A04020102020204" pitchFamily="34" charset="0"/>
            </a:endParaRPr>
          </a:p>
          <a:p>
            <a:pPr marL="0" indent="0" algn="ctr">
              <a:spcBef>
                <a:spcPts val="0"/>
              </a:spcBef>
              <a:buNone/>
            </a:pPr>
            <a:endParaRPr lang="en-US" sz="1800" dirty="0">
              <a:solidFill>
                <a:schemeClr val="accent2"/>
              </a:solidFill>
              <a:latin typeface="Arial Black" panose="020B0A04020102020204" pitchFamily="34" charset="0"/>
            </a:endParaRPr>
          </a:p>
          <a:p>
            <a:pPr marL="0" indent="0" algn="ctr">
              <a:spcBef>
                <a:spcPts val="0"/>
              </a:spcBef>
              <a:buNone/>
            </a:pPr>
            <a:endParaRPr lang="en-US" sz="1800" dirty="0">
              <a:solidFill>
                <a:schemeClr val="accent2"/>
              </a:solidFill>
              <a:latin typeface="Arial Black" panose="020B0A04020102020204" pitchFamily="34" charset="0"/>
            </a:endParaRPr>
          </a:p>
          <a:p>
            <a:pPr marL="0" indent="0" algn="r">
              <a:spcBef>
                <a:spcPts val="0"/>
              </a:spcBef>
              <a:buNone/>
            </a:pPr>
            <a:r>
              <a:rPr lang="en-US" sz="1500" dirty="0">
                <a:solidFill>
                  <a:schemeClr val="tx1"/>
                </a:solidFill>
                <a:latin typeface="Arial Black" panose="020B0A04020102020204" pitchFamily="34" charset="0"/>
              </a:rPr>
              <a:t>Kim</a:t>
            </a:r>
          </a:p>
          <a:p>
            <a:pPr marL="0" indent="0">
              <a:spcBef>
                <a:spcPts val="0"/>
              </a:spcBef>
              <a:buNone/>
            </a:pPr>
            <a:br>
              <a:rPr lang="en-US" sz="2800" dirty="0">
                <a:latin typeface="Arial Black" panose="020B0A04020102020204" pitchFamily="34" charset="0"/>
                <a:cs typeface="Arial" panose="020B0604020202020204" pitchFamily="34" charset="0"/>
              </a:rPr>
            </a:br>
            <a:endParaRPr lang="en-US" sz="2800" dirty="0">
              <a:latin typeface="Arial Black" panose="020B0A04020102020204" pitchFamily="34" charset="0"/>
              <a:cs typeface="Arial" panose="020B0604020202020204" pitchFamily="34" charset="0"/>
            </a:endParaRPr>
          </a:p>
          <a:p>
            <a:pPr marL="0" indent="0">
              <a:spcBef>
                <a:spcPts val="0"/>
              </a:spcBef>
              <a:buNone/>
            </a:pPr>
            <a:br>
              <a:rPr lang="en-US" sz="2800" dirty="0">
                <a:latin typeface="Arial Black" panose="020B0A04020102020204" pitchFamily="34" charset="0"/>
                <a:cs typeface="Arial" panose="020B0604020202020204" pitchFamily="34" charset="0"/>
              </a:rPr>
            </a:br>
            <a:endParaRPr lang="en-US" sz="2800" dirty="0">
              <a:latin typeface="Arial Black" panose="020B0A04020102020204" pitchFamily="34" charset="0"/>
              <a:cs typeface="Arial" panose="020B0604020202020204" pitchFamily="34" charset="0"/>
            </a:endParaRPr>
          </a:p>
        </p:txBody>
      </p:sp>
    </p:spTree>
    <p:extLst>
      <p:ext uri="{BB962C8B-B14F-4D97-AF65-F5344CB8AC3E}">
        <p14:creationId xmlns:p14="http://schemas.microsoft.com/office/powerpoint/2010/main" val="21809837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11219" y="1323191"/>
            <a:ext cx="10219765" cy="86061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812855" y="688622"/>
            <a:ext cx="10859855" cy="5355312"/>
          </a:xfrm>
          <a:prstGeom prst="rect">
            <a:avLst/>
          </a:prstGeom>
        </p:spPr>
        <p:txBody>
          <a:bodyPr wrap="square">
            <a:spAutoFit/>
          </a:bodyPr>
          <a:lstStyle/>
          <a:p>
            <a:pPr lvl="0" algn="ctr"/>
            <a:r>
              <a:rPr lang="en-US" sz="3200" dirty="0">
                <a:solidFill>
                  <a:schemeClr val="accent2"/>
                </a:solidFill>
                <a:latin typeface="Arial Black" panose="020B0A04020102020204" pitchFamily="34" charset="0"/>
              </a:rPr>
              <a:t>What “rules” apply when dealing with typographical errors in legal descriptions? </a:t>
            </a:r>
          </a:p>
          <a:p>
            <a:pPr lvl="0" algn="ctr"/>
            <a:endParaRPr lang="en-US" sz="3200" dirty="0">
              <a:solidFill>
                <a:schemeClr val="accent2"/>
              </a:solidFill>
              <a:latin typeface="Arial Black" panose="020B0A04020102020204" pitchFamily="34" charset="0"/>
            </a:endParaRPr>
          </a:p>
          <a:p>
            <a:pPr marL="800100" lvl="1" indent="-342900">
              <a:buFont typeface="+mj-lt"/>
              <a:buAutoNum type="alphaUcPeriod"/>
            </a:pPr>
            <a:r>
              <a:rPr lang="en-US" sz="2000" b="1" u="sng" dirty="0">
                <a:latin typeface="Arial Black" panose="020B0A04020102020204" pitchFamily="34" charset="0"/>
              </a:rPr>
              <a:t>Example 1: </a:t>
            </a:r>
            <a:r>
              <a:rPr lang="en-US" sz="2000" dirty="0">
                <a:latin typeface="Arial Black" panose="020B0A04020102020204" pitchFamily="34" charset="0"/>
              </a:rPr>
              <a:t>“Lot Seven (7), Block </a:t>
            </a:r>
            <a:r>
              <a:rPr lang="en-US" sz="2000" b="1" dirty="0">
                <a:latin typeface="Arial Black" panose="020B0A04020102020204" pitchFamily="34" charset="0"/>
              </a:rPr>
              <a:t>Thirty (3)</a:t>
            </a:r>
            <a:r>
              <a:rPr lang="en-US" sz="2000" dirty="0">
                <a:latin typeface="Arial Black" panose="020B0A04020102020204" pitchFamily="34" charset="0"/>
              </a:rPr>
              <a:t>, PLAT.” Does it make a difference if there are only 20 Blocks in the plat?</a:t>
            </a:r>
          </a:p>
          <a:p>
            <a:pPr marL="800100" lvl="1" indent="-342900">
              <a:buFont typeface="+mj-lt"/>
              <a:buAutoNum type="alphaUcPeriod"/>
            </a:pPr>
            <a:endParaRPr lang="en-US" sz="1200" dirty="0">
              <a:latin typeface="Arial Black" panose="020B0A04020102020204" pitchFamily="34" charset="0"/>
            </a:endParaRPr>
          </a:p>
          <a:p>
            <a:pPr marL="800100" lvl="1" indent="-342900">
              <a:buFont typeface="+mj-lt"/>
              <a:buAutoNum type="alphaUcPeriod"/>
            </a:pPr>
            <a:r>
              <a:rPr lang="en-US" sz="2000" b="1" u="sng" dirty="0">
                <a:latin typeface="Arial Black" panose="020B0A04020102020204" pitchFamily="34" charset="0"/>
              </a:rPr>
              <a:t>Example 2: </a:t>
            </a:r>
            <a:r>
              <a:rPr lang="en-US" sz="2000" dirty="0">
                <a:latin typeface="Arial Black" panose="020B0A04020102020204" pitchFamily="34" charset="0"/>
              </a:rPr>
              <a:t>"thence South </a:t>
            </a:r>
            <a:r>
              <a:rPr lang="en-US" sz="2000" b="1" dirty="0">
                <a:latin typeface="Arial Black" panose="020B0A04020102020204" pitchFamily="34" charset="0"/>
              </a:rPr>
              <a:t>360</a:t>
            </a:r>
            <a:r>
              <a:rPr lang="en-US" sz="2000" dirty="0">
                <a:latin typeface="Arial Black" panose="020B0A04020102020204" pitchFamily="34" charset="0"/>
              </a:rPr>
              <a:t> 08' West a distance of 228 feet." (should have been 36° based on historical descriptions and other calls) </a:t>
            </a:r>
          </a:p>
          <a:p>
            <a:pPr marL="800100" lvl="1" indent="-342900">
              <a:buFont typeface="+mj-lt"/>
              <a:buAutoNum type="alphaUcPeriod"/>
            </a:pPr>
            <a:endParaRPr lang="en-US" sz="1200" dirty="0">
              <a:latin typeface="Arial Black" panose="020B0A04020102020204" pitchFamily="34" charset="0"/>
            </a:endParaRPr>
          </a:p>
          <a:p>
            <a:pPr marL="800100" lvl="1" indent="-342900">
              <a:buFont typeface="+mj-lt"/>
              <a:buAutoNum type="alphaUcPeriod"/>
            </a:pPr>
            <a:r>
              <a:rPr lang="en-US" sz="2000" b="1" u="sng" dirty="0">
                <a:latin typeface="Arial Black" panose="020B0A04020102020204" pitchFamily="34" charset="0"/>
              </a:rPr>
              <a:t>Example 3: </a:t>
            </a:r>
            <a:r>
              <a:rPr lang="en-US" sz="2000" dirty="0">
                <a:latin typeface="Arial Black" panose="020B0A04020102020204" pitchFamily="34" charset="0"/>
              </a:rPr>
              <a:t>"thence North 19 degrees 48.00 </a:t>
            </a:r>
            <a:r>
              <a:rPr lang="en-US" sz="2000" b="1" dirty="0">
                <a:latin typeface="Arial Black" panose="020B0A04020102020204" pitchFamily="34" charset="0"/>
              </a:rPr>
              <a:t>feet</a:t>
            </a:r>
            <a:r>
              <a:rPr lang="en-US" sz="2000" dirty="0">
                <a:latin typeface="Arial Black" panose="020B0A04020102020204" pitchFamily="34" charset="0"/>
              </a:rPr>
              <a:t> 50.00 </a:t>
            </a:r>
            <a:r>
              <a:rPr lang="en-US" sz="2000" b="1" dirty="0">
                <a:latin typeface="Arial Black" panose="020B0A04020102020204" pitchFamily="34" charset="0"/>
              </a:rPr>
              <a:t>inches</a:t>
            </a:r>
            <a:r>
              <a:rPr lang="en-US" sz="2000" dirty="0">
                <a:latin typeface="Arial Black" panose="020B0A04020102020204" pitchFamily="34" charset="0"/>
              </a:rPr>
              <a:t> East a distance of 6.00 feet." (should have been minutes and seconds)</a:t>
            </a:r>
            <a:endParaRPr lang="en-US" sz="1200" dirty="0">
              <a:latin typeface="Arial Black" panose="020B0A04020102020204" pitchFamily="34" charset="0"/>
            </a:endParaRPr>
          </a:p>
          <a:p>
            <a:pPr lvl="0" algn="ctr"/>
            <a:endParaRPr lang="en-US" sz="2800" dirty="0">
              <a:solidFill>
                <a:schemeClr val="accent2"/>
              </a:solidFill>
              <a:latin typeface="Arial Black" panose="020B0A04020102020204" pitchFamily="34" charset="0"/>
            </a:endParaRPr>
          </a:p>
          <a:p>
            <a:pPr lvl="0" algn="r"/>
            <a:endParaRPr lang="en-US" dirty="0">
              <a:latin typeface="Arial Black" panose="020B0A04020102020204" pitchFamily="34" charset="0"/>
            </a:endParaRPr>
          </a:p>
          <a:p>
            <a:pPr lvl="0" algn="r"/>
            <a:endParaRPr lang="en-US" dirty="0">
              <a:latin typeface="Arial Black" panose="020B0A04020102020204" pitchFamily="34" charset="0"/>
            </a:endParaRPr>
          </a:p>
          <a:p>
            <a:pPr lvl="0" algn="r"/>
            <a:r>
              <a:rPr lang="en-US" sz="1500" dirty="0">
                <a:latin typeface="Arial Black" panose="020B0A04020102020204" pitchFamily="34" charset="0"/>
              </a:rPr>
              <a:t>Kim</a:t>
            </a:r>
          </a:p>
        </p:txBody>
      </p:sp>
    </p:spTree>
    <p:extLst>
      <p:ext uri="{BB962C8B-B14F-4D97-AF65-F5344CB8AC3E}">
        <p14:creationId xmlns:p14="http://schemas.microsoft.com/office/powerpoint/2010/main" val="31171910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1441525"/>
            <a:ext cx="10284311" cy="67773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9158D5CA-AA79-422F-A0BD-FA63C32F62E0}"/>
              </a:ext>
            </a:extLst>
          </p:cNvPr>
          <p:cNvSpPr/>
          <p:nvPr/>
        </p:nvSpPr>
        <p:spPr>
          <a:xfrm>
            <a:off x="654756" y="1591733"/>
            <a:ext cx="11006665" cy="4201150"/>
          </a:xfrm>
          <a:prstGeom prst="rect">
            <a:avLst/>
          </a:prstGeom>
        </p:spPr>
        <p:txBody>
          <a:bodyPr wrap="square">
            <a:spAutoFit/>
          </a:bodyPr>
          <a:lstStyle/>
          <a:p>
            <a:pPr marR="0" lvl="0" algn="ctr">
              <a:spcBef>
                <a:spcPts val="0"/>
              </a:spcBef>
              <a:spcAft>
                <a:spcPts val="0"/>
              </a:spcAft>
            </a:pPr>
            <a:r>
              <a:rPr lang="en-US" sz="3600" dirty="0">
                <a:solidFill>
                  <a:schemeClr val="accent2"/>
                </a:solidFill>
                <a:latin typeface="Arial Black" panose="020B0A04020102020204" pitchFamily="34" charset="0"/>
                <a:ea typeface="Times New Roman" panose="02020603050405020304" pitchFamily="18" charset="0"/>
              </a:rPr>
              <a:t>Owner wishes to plat Abstract and adjoining Torrens in a single plat. Some lots will be part abstract and Torrens. </a:t>
            </a:r>
          </a:p>
          <a:p>
            <a:pPr marR="0" lvl="0" algn="ctr">
              <a:spcBef>
                <a:spcPts val="0"/>
              </a:spcBef>
              <a:spcAft>
                <a:spcPts val="0"/>
              </a:spcAft>
            </a:pPr>
            <a:endParaRPr lang="en-US" sz="3600" dirty="0">
              <a:solidFill>
                <a:schemeClr val="accent2"/>
              </a:solidFill>
              <a:latin typeface="Arial Black" panose="020B0A04020102020204" pitchFamily="34" charset="0"/>
              <a:ea typeface="Times New Roman" panose="02020603050405020304" pitchFamily="18" charset="0"/>
            </a:endParaRPr>
          </a:p>
          <a:p>
            <a:pPr marR="0" lvl="0" algn="ctr">
              <a:spcBef>
                <a:spcPts val="0"/>
              </a:spcBef>
              <a:spcAft>
                <a:spcPts val="0"/>
              </a:spcAft>
            </a:pPr>
            <a:r>
              <a:rPr lang="en-US" sz="3600" dirty="0">
                <a:latin typeface="Arial Black" panose="020B0A04020102020204" pitchFamily="34" charset="0"/>
                <a:ea typeface="Times New Roman" panose="02020603050405020304" pitchFamily="18" charset="0"/>
              </a:rPr>
              <a:t>IS THIS PERMITTED? </a:t>
            </a:r>
          </a:p>
          <a:p>
            <a:pPr marR="0" lvl="0" algn="ctr">
              <a:spcBef>
                <a:spcPts val="0"/>
              </a:spcBef>
              <a:spcAft>
                <a:spcPts val="0"/>
              </a:spcAft>
            </a:pPr>
            <a:endParaRPr lang="en-US" sz="3600" dirty="0">
              <a:latin typeface="Arial Black" panose="020B0A04020102020204" pitchFamily="34" charset="0"/>
              <a:ea typeface="Times New Roman" panose="02020603050405020304" pitchFamily="18" charset="0"/>
            </a:endParaRPr>
          </a:p>
          <a:p>
            <a:pPr marR="0" lvl="0" algn="ctr">
              <a:spcBef>
                <a:spcPts val="0"/>
              </a:spcBef>
              <a:spcAft>
                <a:spcPts val="0"/>
              </a:spcAft>
            </a:pPr>
            <a:endParaRPr lang="en-US" sz="3600" dirty="0">
              <a:latin typeface="Arial Black" panose="020B0A04020102020204" pitchFamily="34" charset="0"/>
              <a:ea typeface="Times New Roman" panose="02020603050405020304" pitchFamily="18" charset="0"/>
            </a:endParaRPr>
          </a:p>
          <a:p>
            <a:pPr marR="0" lvl="0" algn="r">
              <a:spcBef>
                <a:spcPts val="0"/>
              </a:spcBef>
              <a:spcAft>
                <a:spcPts val="0"/>
              </a:spcAft>
            </a:pPr>
            <a:r>
              <a:rPr lang="en-US" sz="1500" dirty="0">
                <a:latin typeface="Arial Black" panose="020B0A04020102020204" pitchFamily="34" charset="0"/>
                <a:ea typeface="Times New Roman" panose="02020603050405020304" pitchFamily="18" charset="0"/>
              </a:rPr>
              <a:t>David</a:t>
            </a:r>
          </a:p>
        </p:txBody>
      </p:sp>
    </p:spTree>
    <p:extLst>
      <p:ext uri="{BB962C8B-B14F-4D97-AF65-F5344CB8AC3E}">
        <p14:creationId xmlns:p14="http://schemas.microsoft.com/office/powerpoint/2010/main" val="20625434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5979" y="1140125"/>
            <a:ext cx="10283293" cy="7166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998425" y="643468"/>
            <a:ext cx="10058400" cy="5970776"/>
          </a:xfrm>
        </p:spPr>
        <p:txBody>
          <a:bodyPr>
            <a:normAutofit/>
          </a:bodyPr>
          <a:lstStyle/>
          <a:p>
            <a:pPr lvl="0"/>
            <a:r>
              <a:rPr lang="en-US" sz="3200" dirty="0">
                <a:latin typeface="Arial Black" panose="020B0A04020102020204" pitchFamily="34" charset="0"/>
              </a:rPr>
              <a:t>A modification of mortgage was received which added registered property to the mortgage that originally had only pertained to abstract property.</a:t>
            </a:r>
          </a:p>
          <a:p>
            <a:r>
              <a:rPr lang="en-US" dirty="0"/>
              <a:t> </a:t>
            </a:r>
          </a:p>
          <a:p>
            <a:pPr marL="457200" lvl="0" indent="-457200">
              <a:buFont typeface="+mj-lt"/>
              <a:buAutoNum type="alphaUcPeriod"/>
            </a:pPr>
            <a:r>
              <a:rPr lang="en-US" dirty="0">
                <a:solidFill>
                  <a:schemeClr val="accent2"/>
                </a:solidFill>
                <a:latin typeface="Arial Black" panose="020B0A04020102020204" pitchFamily="34" charset="0"/>
              </a:rPr>
              <a:t>Should the Registrar add the original mortgage as a memorial to the Certificate of Title?  Charge for doing so?</a:t>
            </a:r>
          </a:p>
          <a:p>
            <a:pPr marL="457200" lvl="0" indent="-457200">
              <a:buFont typeface="+mj-lt"/>
              <a:buAutoNum type="alphaUcPeriod"/>
            </a:pPr>
            <a:r>
              <a:rPr lang="en-US" dirty="0">
                <a:solidFill>
                  <a:schemeClr val="accent2"/>
                </a:solidFill>
                <a:latin typeface="Arial Black" panose="020B0A04020102020204" pitchFamily="34" charset="0"/>
              </a:rPr>
              <a:t>If a partial release comes in referring only to the registered property, is it sufficient if it only refers to the recording information for the modification of mortgage? </a:t>
            </a:r>
          </a:p>
          <a:p>
            <a:pPr marL="0" indent="0">
              <a:buNone/>
            </a:pPr>
            <a:endParaRPr lang="en-US" sz="3600" b="1" dirty="0">
              <a:solidFill>
                <a:schemeClr val="tx1"/>
              </a:solidFill>
              <a:latin typeface="Arial Black" panose="020B0A04020102020204" pitchFamily="34" charset="0"/>
            </a:endParaRPr>
          </a:p>
          <a:p>
            <a:pPr marL="0" indent="0">
              <a:buNone/>
            </a:pPr>
            <a:endParaRPr lang="en-US" sz="3600" b="1" dirty="0">
              <a:solidFill>
                <a:schemeClr val="tx1"/>
              </a:solidFill>
              <a:latin typeface="Arial Black" panose="020B0A04020102020204" pitchFamily="34" charset="0"/>
            </a:endParaRPr>
          </a:p>
          <a:p>
            <a:pPr marL="0" indent="0" algn="r">
              <a:buNone/>
            </a:pPr>
            <a:r>
              <a:rPr lang="en-US" sz="1500" dirty="0">
                <a:solidFill>
                  <a:schemeClr val="tx1"/>
                </a:solidFill>
                <a:latin typeface="Arial Black" panose="020B0A04020102020204" pitchFamily="34" charset="0"/>
              </a:rPr>
              <a:t>Bob</a:t>
            </a:r>
          </a:p>
        </p:txBody>
      </p:sp>
      <p:sp>
        <p:nvSpPr>
          <p:cNvPr id="6" name="Title 3">
            <a:extLst>
              <a:ext uri="{FF2B5EF4-FFF2-40B4-BE49-F238E27FC236}">
                <a16:creationId xmlns:a16="http://schemas.microsoft.com/office/drawing/2014/main" id="{7AFC86C5-FD5F-4564-BE90-E92F1356A8DB}"/>
              </a:ext>
            </a:extLst>
          </p:cNvPr>
          <p:cNvSpPr>
            <a:spLocks noGrp="1"/>
          </p:cNvSpPr>
          <p:nvPr>
            <p:ph type="title"/>
          </p:nvPr>
        </p:nvSpPr>
        <p:spPr>
          <a:xfrm>
            <a:off x="1097280" y="1064483"/>
            <a:ext cx="10058400" cy="672877"/>
          </a:xfrm>
          <a:prstGeom prst="rect">
            <a:avLst/>
          </a:prstGeom>
        </p:spPr>
        <p:txBody>
          <a:bodyPr wrap="square">
            <a:spAutoFit/>
          </a:bodyPr>
          <a:lstStyle/>
          <a:p>
            <a:pPr algn="ctr"/>
            <a:r>
              <a:rPr lang="en-US" sz="4400" b="1" dirty="0">
                <a:solidFill>
                  <a:schemeClr val="accent2"/>
                </a:solidFill>
                <a:latin typeface="Arial Black" panose="020B0A04020102020204" pitchFamily="34" charset="0"/>
                <a:cs typeface="Arial" panose="020B0604020202020204" pitchFamily="34" charset="0"/>
              </a:rPr>
              <a:t> </a:t>
            </a:r>
            <a:endParaRPr lang="en-US" sz="4400" dirty="0"/>
          </a:p>
        </p:txBody>
      </p:sp>
    </p:spTree>
    <p:extLst>
      <p:ext uri="{BB962C8B-B14F-4D97-AF65-F5344CB8AC3E}">
        <p14:creationId xmlns:p14="http://schemas.microsoft.com/office/powerpoint/2010/main" val="15916385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5979" y="1140125"/>
            <a:ext cx="10283293" cy="7166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998425" y="2088445"/>
            <a:ext cx="10058400" cy="4525798"/>
          </a:xfrm>
        </p:spPr>
        <p:txBody>
          <a:bodyPr>
            <a:normAutofit/>
          </a:bodyPr>
          <a:lstStyle/>
          <a:p>
            <a:r>
              <a:rPr lang="en-US" sz="2400" b="1" dirty="0"/>
              <a:t>A developer wants to file and amendment to a CIC plat.  The purpose of the amendment is to reallocate a limited common element (part of a driveway and yard) to a common element.  Under 515B.2-109 (f), the allocation can be changed by an amendment to the declaration executed by the unit owners affected and the association.  I originally thought that the mortgagee holding a mortgage encumbering the affected units should consent as well since their interest is being affected, but the statute doesn’t appear to require it.  Would you require lender consent (let me also tell you the developer, of course, does not want to obtain lender consent because the bank is Wells Fargo and “we’ll never get through to anyone who knows anything”).</a:t>
            </a:r>
          </a:p>
          <a:p>
            <a:endParaRPr lang="en-US" sz="2400" b="1" dirty="0"/>
          </a:p>
          <a:p>
            <a:pPr algn="r"/>
            <a:r>
              <a:rPr lang="en-US" sz="1500" b="1" dirty="0">
                <a:latin typeface="Arial Black" panose="020B0A04020102020204" pitchFamily="34" charset="0"/>
              </a:rPr>
              <a:t>Doug</a:t>
            </a:r>
          </a:p>
        </p:txBody>
      </p:sp>
      <p:sp>
        <p:nvSpPr>
          <p:cNvPr id="6" name="Title 3">
            <a:extLst>
              <a:ext uri="{FF2B5EF4-FFF2-40B4-BE49-F238E27FC236}">
                <a16:creationId xmlns:a16="http://schemas.microsoft.com/office/drawing/2014/main" id="{7AFC86C5-FD5F-4564-BE90-E92F1356A8DB}"/>
              </a:ext>
            </a:extLst>
          </p:cNvPr>
          <p:cNvSpPr>
            <a:spLocks noGrp="1"/>
          </p:cNvSpPr>
          <p:nvPr>
            <p:ph type="title"/>
          </p:nvPr>
        </p:nvSpPr>
        <p:spPr>
          <a:xfrm>
            <a:off x="1097280" y="1064483"/>
            <a:ext cx="10058400" cy="672877"/>
          </a:xfrm>
          <a:prstGeom prst="rect">
            <a:avLst/>
          </a:prstGeom>
        </p:spPr>
        <p:txBody>
          <a:bodyPr wrap="square">
            <a:spAutoFit/>
          </a:bodyPr>
          <a:lstStyle/>
          <a:p>
            <a:pPr algn="ctr"/>
            <a:r>
              <a:rPr lang="en-US" sz="4400" b="1" dirty="0">
                <a:solidFill>
                  <a:schemeClr val="accent2"/>
                </a:solidFill>
                <a:latin typeface="Arial Black" panose="020B0A04020102020204" pitchFamily="34" charset="0"/>
                <a:cs typeface="Arial" panose="020B0604020202020204" pitchFamily="34" charset="0"/>
              </a:rPr>
              <a:t>QUESTION: </a:t>
            </a:r>
            <a:endParaRPr lang="en-US" sz="4400" dirty="0"/>
          </a:p>
        </p:txBody>
      </p:sp>
    </p:spTree>
    <p:extLst>
      <p:ext uri="{BB962C8B-B14F-4D97-AF65-F5344CB8AC3E}">
        <p14:creationId xmlns:p14="http://schemas.microsoft.com/office/powerpoint/2010/main" val="31907285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5979" y="1140125"/>
            <a:ext cx="10283293" cy="7166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998425" y="2088445"/>
            <a:ext cx="10058400" cy="4525798"/>
          </a:xfrm>
        </p:spPr>
        <p:txBody>
          <a:bodyPr>
            <a:normAutofit/>
          </a:bodyPr>
          <a:lstStyle/>
          <a:p>
            <a:r>
              <a:rPr lang="en-US" sz="2800" i="1" dirty="0"/>
              <a:t>I am only aware of 505.021 subdivision 3. which requires a mortgagee holder of record of the land being platted shall appear on the plat or consent to the plat by a written acknowledged statement.  The declaration may require a mortgagee holder consent but nothing statutorily that I am aware of and therefore I would not require a lender consent. </a:t>
            </a:r>
          </a:p>
          <a:p>
            <a:endParaRPr lang="en-US" sz="2800" i="1" dirty="0"/>
          </a:p>
          <a:p>
            <a:endParaRPr lang="en-US" sz="2800" i="1" dirty="0"/>
          </a:p>
          <a:p>
            <a:pPr algn="r"/>
            <a:r>
              <a:rPr lang="en-US" sz="1500" dirty="0">
                <a:latin typeface="Arial Black" panose="020B0A04020102020204" pitchFamily="34" charset="0"/>
              </a:rPr>
              <a:t>Doug</a:t>
            </a:r>
          </a:p>
          <a:p>
            <a:endParaRPr lang="en-US" sz="3200" dirty="0"/>
          </a:p>
        </p:txBody>
      </p:sp>
      <p:sp>
        <p:nvSpPr>
          <p:cNvPr id="6" name="Title 3">
            <a:extLst>
              <a:ext uri="{FF2B5EF4-FFF2-40B4-BE49-F238E27FC236}">
                <a16:creationId xmlns:a16="http://schemas.microsoft.com/office/drawing/2014/main" id="{7AFC86C5-FD5F-4564-BE90-E92F1356A8DB}"/>
              </a:ext>
            </a:extLst>
          </p:cNvPr>
          <p:cNvSpPr>
            <a:spLocks noGrp="1"/>
          </p:cNvSpPr>
          <p:nvPr>
            <p:ph type="title"/>
          </p:nvPr>
        </p:nvSpPr>
        <p:spPr>
          <a:xfrm>
            <a:off x="1097280" y="1064483"/>
            <a:ext cx="10058400" cy="672877"/>
          </a:xfrm>
          <a:prstGeom prst="rect">
            <a:avLst/>
          </a:prstGeom>
        </p:spPr>
        <p:txBody>
          <a:bodyPr wrap="square">
            <a:spAutoFit/>
          </a:bodyPr>
          <a:lstStyle/>
          <a:p>
            <a:pPr algn="ctr"/>
            <a:r>
              <a:rPr lang="en-US" sz="4400" b="1" dirty="0">
                <a:solidFill>
                  <a:schemeClr val="accent2"/>
                </a:solidFill>
                <a:latin typeface="Arial Black" panose="020B0A04020102020204" pitchFamily="34" charset="0"/>
                <a:cs typeface="Arial" panose="020B0604020202020204" pitchFamily="34" charset="0"/>
              </a:rPr>
              <a:t>ANSWER: </a:t>
            </a:r>
            <a:endParaRPr lang="en-US" sz="4400" dirty="0"/>
          </a:p>
        </p:txBody>
      </p:sp>
    </p:spTree>
    <p:extLst>
      <p:ext uri="{BB962C8B-B14F-4D97-AF65-F5344CB8AC3E}">
        <p14:creationId xmlns:p14="http://schemas.microsoft.com/office/powerpoint/2010/main" val="2386734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5979" y="1140125"/>
            <a:ext cx="10283293" cy="7166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998425" y="643468"/>
            <a:ext cx="10058400" cy="5970776"/>
          </a:xfrm>
        </p:spPr>
        <p:txBody>
          <a:bodyPr>
            <a:normAutofit/>
          </a:bodyPr>
          <a:lstStyle/>
          <a:p>
            <a:pPr lvl="0"/>
            <a:r>
              <a:rPr lang="en-US" sz="2800" dirty="0">
                <a:latin typeface="Arial Black" panose="020B0A04020102020204" pitchFamily="34" charset="0"/>
              </a:rPr>
              <a:t>Husband and wife grant a mortgage in property and then convey an undivided one-half interest in the property to their respective trusts.  A modification of mortgage is received signed by the husband and wife, without reference to them as trustees.</a:t>
            </a:r>
          </a:p>
          <a:p>
            <a:r>
              <a:rPr lang="en-US" dirty="0"/>
              <a:t> </a:t>
            </a:r>
          </a:p>
          <a:p>
            <a:pPr marL="457200" lvl="0" indent="-457200">
              <a:buFont typeface="+mj-lt"/>
              <a:buAutoNum type="alphaUcPeriod"/>
            </a:pPr>
            <a:r>
              <a:rPr lang="en-US" dirty="0">
                <a:solidFill>
                  <a:schemeClr val="accent2"/>
                </a:solidFill>
                <a:latin typeface="Arial Black" panose="020B0A04020102020204" pitchFamily="34" charset="0"/>
              </a:rPr>
              <a:t>Is the modification valid?</a:t>
            </a:r>
          </a:p>
          <a:p>
            <a:pPr marL="457200" lvl="0" indent="-457200">
              <a:buFont typeface="+mj-lt"/>
              <a:buAutoNum type="alphaUcPeriod"/>
            </a:pPr>
            <a:r>
              <a:rPr lang="en-US" dirty="0">
                <a:solidFill>
                  <a:schemeClr val="accent2"/>
                </a:solidFill>
                <a:latin typeface="Arial Black" panose="020B0A04020102020204" pitchFamily="34" charset="0"/>
              </a:rPr>
              <a:t>Should it be filed?</a:t>
            </a:r>
          </a:p>
          <a:p>
            <a:pPr marL="457200" indent="-457200">
              <a:buFont typeface="+mj-lt"/>
              <a:buAutoNum type="alphaUcPeriod"/>
            </a:pPr>
            <a:r>
              <a:rPr lang="en-US" dirty="0">
                <a:solidFill>
                  <a:schemeClr val="accent2"/>
                </a:solidFill>
                <a:latin typeface="Arial Black" panose="020B0A04020102020204" pitchFamily="34" charset="0"/>
              </a:rPr>
              <a:t>What should the Registrar do when land has been put into a trust by a husband and wife and then a subsequent document comes in signed by the husband and wife with no reference to them as trustees? </a:t>
            </a:r>
          </a:p>
          <a:p>
            <a:pPr marL="0" indent="0" algn="r">
              <a:buNone/>
            </a:pPr>
            <a:r>
              <a:rPr lang="en-US" sz="1500" dirty="0">
                <a:solidFill>
                  <a:schemeClr val="tx1"/>
                </a:solidFill>
                <a:latin typeface="Arial Black" panose="020B0A04020102020204" pitchFamily="34" charset="0"/>
              </a:rPr>
              <a:t>Bob</a:t>
            </a:r>
          </a:p>
        </p:txBody>
      </p:sp>
      <p:sp>
        <p:nvSpPr>
          <p:cNvPr id="6" name="Title 3">
            <a:extLst>
              <a:ext uri="{FF2B5EF4-FFF2-40B4-BE49-F238E27FC236}">
                <a16:creationId xmlns:a16="http://schemas.microsoft.com/office/drawing/2014/main" id="{7AFC86C5-FD5F-4564-BE90-E92F1356A8DB}"/>
              </a:ext>
            </a:extLst>
          </p:cNvPr>
          <p:cNvSpPr>
            <a:spLocks noGrp="1"/>
          </p:cNvSpPr>
          <p:nvPr>
            <p:ph type="title"/>
          </p:nvPr>
        </p:nvSpPr>
        <p:spPr>
          <a:xfrm>
            <a:off x="1097280" y="1064483"/>
            <a:ext cx="10058400" cy="672877"/>
          </a:xfrm>
          <a:prstGeom prst="rect">
            <a:avLst/>
          </a:prstGeom>
        </p:spPr>
        <p:txBody>
          <a:bodyPr wrap="square">
            <a:spAutoFit/>
          </a:bodyPr>
          <a:lstStyle/>
          <a:p>
            <a:pPr algn="ctr"/>
            <a:r>
              <a:rPr lang="en-US" sz="4400" b="1" dirty="0">
                <a:solidFill>
                  <a:schemeClr val="accent2"/>
                </a:solidFill>
                <a:latin typeface="Arial Black" panose="020B0A04020102020204" pitchFamily="34" charset="0"/>
                <a:cs typeface="Arial" panose="020B0604020202020204" pitchFamily="34" charset="0"/>
              </a:rPr>
              <a:t> </a:t>
            </a:r>
            <a:endParaRPr lang="en-US" sz="4400" dirty="0"/>
          </a:p>
        </p:txBody>
      </p:sp>
    </p:spTree>
    <p:extLst>
      <p:ext uri="{BB962C8B-B14F-4D97-AF65-F5344CB8AC3E}">
        <p14:creationId xmlns:p14="http://schemas.microsoft.com/office/powerpoint/2010/main" val="14834731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742278" y="1624405"/>
            <a:ext cx="10542494" cy="221329"/>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871660" y="1624404"/>
            <a:ext cx="10578062" cy="4640929"/>
          </a:xfrm>
        </p:spPr>
        <p:txBody>
          <a:bodyPr>
            <a:normAutofit/>
          </a:bodyPr>
          <a:lstStyle/>
          <a:p>
            <a:pPr algn="ctr"/>
            <a:r>
              <a:rPr lang="en-US" sz="4000" dirty="0">
                <a:solidFill>
                  <a:schemeClr val="accent2"/>
                </a:solidFill>
                <a:latin typeface="Arial Black" panose="020B0A04020102020204" pitchFamily="34" charset="0"/>
              </a:rPr>
              <a:t>Does the spouse of a married individual who is the sole person in title need to execute a plat?</a:t>
            </a:r>
            <a:br>
              <a:rPr lang="en-US" sz="4000" dirty="0">
                <a:solidFill>
                  <a:schemeClr val="accent2"/>
                </a:solidFill>
                <a:latin typeface="Arial Black" panose="020B0A04020102020204" pitchFamily="34" charset="0"/>
              </a:rPr>
            </a:br>
            <a:br>
              <a:rPr lang="en-US" dirty="0"/>
            </a:br>
            <a:r>
              <a:rPr lang="en-US" dirty="0"/>
              <a:t>										</a:t>
            </a:r>
            <a:r>
              <a:rPr lang="en-US" sz="1500" dirty="0">
                <a:solidFill>
                  <a:schemeClr val="tx1"/>
                </a:solidFill>
                <a:latin typeface="Arial Black" panose="020B0A04020102020204" pitchFamily="34" charset="0"/>
              </a:rPr>
              <a:t>Kim</a:t>
            </a:r>
            <a:endParaRPr lang="en-US" sz="3200" dirty="0">
              <a:solidFill>
                <a:schemeClr val="accent2"/>
              </a:solidFill>
              <a:latin typeface="Arial Black" panose="020B0A04020102020204" pitchFamily="34" charset="0"/>
            </a:endParaRPr>
          </a:p>
        </p:txBody>
      </p:sp>
      <p:sp>
        <p:nvSpPr>
          <p:cNvPr id="3" name="Content Placeholder 2"/>
          <p:cNvSpPr>
            <a:spLocks noGrp="1"/>
          </p:cNvSpPr>
          <p:nvPr>
            <p:ph idx="1"/>
          </p:nvPr>
        </p:nvSpPr>
        <p:spPr>
          <a:xfrm flipH="1" flipV="1">
            <a:off x="10024533" y="7696368"/>
            <a:ext cx="1260239" cy="45719"/>
          </a:xfrm>
        </p:spPr>
        <p:txBody>
          <a:bodyPr>
            <a:normAutofit fontScale="25000" lnSpcReduction="20000"/>
          </a:bodyPr>
          <a:lstStyle/>
          <a:p>
            <a:pPr marL="0" indent="0">
              <a:spcBef>
                <a:spcPts val="0"/>
              </a:spcBef>
              <a:buNone/>
            </a:pPr>
            <a:br>
              <a:rPr lang="en-US" sz="3000" dirty="0">
                <a:latin typeface="Arial" panose="020B0604020202020204" pitchFamily="34" charset="0"/>
                <a:cs typeface="Arial" panose="020B0604020202020204" pitchFamily="34" charset="0"/>
              </a:rPr>
            </a:br>
            <a:endParaRPr lang="en-US" sz="3000" dirty="0">
              <a:latin typeface="Arial" panose="020B0604020202020204" pitchFamily="34" charset="0"/>
              <a:cs typeface="Arial" panose="020B0604020202020204" pitchFamily="34" charset="0"/>
            </a:endParaRPr>
          </a:p>
          <a:p>
            <a:pPr marL="0" indent="0">
              <a:spcBef>
                <a:spcPts val="0"/>
              </a:spcBef>
              <a:buNone/>
            </a:pPr>
            <a:br>
              <a:rPr lang="en-US" sz="3000" dirty="0">
                <a:latin typeface="Arial" panose="020B0604020202020204" pitchFamily="34" charset="0"/>
                <a:cs typeface="Arial" panose="020B0604020202020204" pitchFamily="34" charset="0"/>
              </a:rPr>
            </a:br>
            <a:endParaRPr lang="en-US" dirty="0"/>
          </a:p>
        </p:txBody>
      </p:sp>
      <p:pic>
        <p:nvPicPr>
          <p:cNvPr id="6" name="Picture 5">
            <a:extLst>
              <a:ext uri="{FF2B5EF4-FFF2-40B4-BE49-F238E27FC236}">
                <a16:creationId xmlns:a16="http://schemas.microsoft.com/office/drawing/2014/main" id="{B59CA114-4B6A-4BF3-9B8B-597B8AEC91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50076" y="897467"/>
            <a:ext cx="1743075" cy="2619375"/>
          </a:xfrm>
          <a:prstGeom prst="rect">
            <a:avLst/>
          </a:prstGeom>
        </p:spPr>
      </p:pic>
    </p:spTree>
    <p:extLst>
      <p:ext uri="{BB962C8B-B14F-4D97-AF65-F5344CB8AC3E}">
        <p14:creationId xmlns:p14="http://schemas.microsoft.com/office/powerpoint/2010/main" val="25077060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87395" y="1705233"/>
            <a:ext cx="10120183" cy="14828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914402" y="1332089"/>
            <a:ext cx="10058400" cy="4544786"/>
          </a:xfrm>
        </p:spPr>
        <p:txBody>
          <a:bodyPr>
            <a:noAutofit/>
          </a:bodyPr>
          <a:lstStyle/>
          <a:p>
            <a:pPr lvl="0" algn="ctr"/>
            <a:r>
              <a:rPr lang="en-US" sz="3600" dirty="0">
                <a:solidFill>
                  <a:schemeClr val="accent2"/>
                </a:solidFill>
                <a:latin typeface="Arial Black" panose="020B0A04020102020204" pitchFamily="34" charset="0"/>
              </a:rPr>
              <a:t>Should an easement encumbering abstract property that benefits Torrens property be memorialized on the COT?</a:t>
            </a:r>
          </a:p>
          <a:p>
            <a:pPr lvl="0" algn="ctr"/>
            <a:endParaRPr lang="en-US" dirty="0">
              <a:solidFill>
                <a:schemeClr val="accent1"/>
              </a:solidFill>
              <a:latin typeface="Arial Black" panose="020B0A04020102020204" pitchFamily="34" charset="0"/>
            </a:endParaRPr>
          </a:p>
          <a:p>
            <a:pPr lvl="1">
              <a:buFont typeface="Wingdings" panose="05000000000000000000" pitchFamily="2" charset="2"/>
              <a:buChar char="Ø"/>
            </a:pPr>
            <a:r>
              <a:rPr lang="en-US" sz="2000" dirty="0">
                <a:latin typeface="Arial Black" panose="020B0A04020102020204" pitchFamily="34" charset="0"/>
              </a:rPr>
              <a:t>What if the easement encumbers another piece of Torrens property?</a:t>
            </a:r>
          </a:p>
          <a:p>
            <a:pPr marL="201168" lvl="1" indent="0">
              <a:buNone/>
            </a:pPr>
            <a:r>
              <a:rPr lang="en-US" sz="2000" dirty="0">
                <a:latin typeface="Arial Black" panose="020B0A04020102020204" pitchFamily="34" charset="0"/>
              </a:rPr>
              <a:t> </a:t>
            </a:r>
            <a:endParaRPr lang="en-US" sz="1200" dirty="0">
              <a:latin typeface="Arial Black" panose="020B0A04020102020204" pitchFamily="34" charset="0"/>
            </a:endParaRPr>
          </a:p>
          <a:p>
            <a:pPr lvl="1">
              <a:buFont typeface="Wingdings" panose="05000000000000000000" pitchFamily="2" charset="2"/>
              <a:buChar char="Ø"/>
            </a:pPr>
            <a:r>
              <a:rPr lang="en-US" sz="2000" dirty="0">
                <a:latin typeface="Arial Black" panose="020B0A04020102020204" pitchFamily="34" charset="0"/>
              </a:rPr>
              <a:t>What if the easement encumbers Torrens land but benefits abstract property? </a:t>
            </a:r>
            <a:endParaRPr lang="en-US" sz="1200" dirty="0">
              <a:latin typeface="Arial Black" panose="020B0A04020102020204" pitchFamily="34" charset="0"/>
            </a:endParaRPr>
          </a:p>
          <a:p>
            <a:pPr>
              <a:lnSpc>
                <a:spcPct val="100000"/>
              </a:lnSpc>
            </a:pPr>
            <a:endParaRPr lang="en-US" sz="2800" dirty="0">
              <a:solidFill>
                <a:schemeClr val="accent2"/>
              </a:solidFill>
              <a:latin typeface="Arial Black" panose="020B0A04020102020204" pitchFamily="34" charset="0"/>
            </a:endParaRPr>
          </a:p>
          <a:p>
            <a:pPr algn="r">
              <a:lnSpc>
                <a:spcPct val="100000"/>
              </a:lnSpc>
            </a:pPr>
            <a:r>
              <a:rPr lang="en-US" sz="1500" dirty="0">
                <a:solidFill>
                  <a:schemeClr val="tx1"/>
                </a:solidFill>
                <a:latin typeface="Arial Black" panose="020B0A04020102020204" pitchFamily="34" charset="0"/>
              </a:rPr>
              <a:t>Kim</a:t>
            </a:r>
          </a:p>
        </p:txBody>
      </p:sp>
    </p:spTree>
    <p:extLst>
      <p:ext uri="{BB962C8B-B14F-4D97-AF65-F5344CB8AC3E}">
        <p14:creationId xmlns:p14="http://schemas.microsoft.com/office/powerpoint/2010/main" val="346990622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88671" y="1001732"/>
            <a:ext cx="10515600" cy="1325563"/>
          </a:xfrm>
        </p:spPr>
        <p:txBody>
          <a:bodyPr>
            <a:normAutofit fontScale="90000"/>
          </a:bodyPr>
          <a:lstStyle/>
          <a:p>
            <a:pPr algn="ctr"/>
            <a:r>
              <a:rPr lang="en-US" b="1" dirty="0">
                <a:solidFill>
                  <a:schemeClr val="accent2"/>
                </a:solidFill>
                <a:latin typeface="Arial Black" panose="020B0A04020102020204" pitchFamily="34" charset="0"/>
                <a:ea typeface="Adobe Fan Heiti Std B" panose="020B0700000000000000" pitchFamily="34" charset="-128"/>
              </a:rPr>
              <a:t>Torrens Basics</a:t>
            </a:r>
            <a:br>
              <a:rPr lang="en-US" b="1" dirty="0">
                <a:solidFill>
                  <a:schemeClr val="accent2"/>
                </a:solidFill>
                <a:latin typeface="Arial Black" panose="020B0A04020102020204" pitchFamily="34" charset="0"/>
                <a:ea typeface="Adobe Fan Heiti Std B" panose="020B0700000000000000" pitchFamily="34" charset="-128"/>
              </a:rPr>
            </a:br>
            <a:endParaRPr lang="en-US" b="1" dirty="0">
              <a:solidFill>
                <a:schemeClr val="accent2"/>
              </a:solidFill>
              <a:latin typeface="Arial Black" panose="020B0A04020102020204" pitchFamily="34" charset="0"/>
              <a:ea typeface="Adobe Fan Heiti Std B" panose="020B0700000000000000" pitchFamily="34" charset="-128"/>
            </a:endParaRPr>
          </a:p>
        </p:txBody>
      </p:sp>
      <p:sp>
        <p:nvSpPr>
          <p:cNvPr id="3" name="Content Placeholder 2"/>
          <p:cNvSpPr>
            <a:spLocks noGrp="1"/>
          </p:cNvSpPr>
          <p:nvPr>
            <p:ph idx="1"/>
          </p:nvPr>
        </p:nvSpPr>
        <p:spPr>
          <a:xfrm>
            <a:off x="1307938" y="1845734"/>
            <a:ext cx="10116418" cy="4023360"/>
          </a:xfrm>
        </p:spPr>
        <p:txBody>
          <a:bodyPr>
            <a:normAutofit fontScale="70000" lnSpcReduction="20000"/>
          </a:bodyPr>
          <a:lstStyle/>
          <a:p>
            <a:pPr marL="0" indent="0">
              <a:buNone/>
            </a:pPr>
            <a:r>
              <a:rPr lang="en-US" sz="2300" b="1" dirty="0">
                <a:solidFill>
                  <a:schemeClr val="accent4">
                    <a:lumMod val="10000"/>
                  </a:schemeClr>
                </a:solidFill>
              </a:rPr>
              <a:t>Kimberly Brzezinski</a:t>
            </a:r>
            <a:r>
              <a:rPr lang="en-US" sz="2300" dirty="0">
                <a:solidFill>
                  <a:schemeClr val="accent4">
                    <a:lumMod val="10000"/>
                  </a:schemeClr>
                </a:solidFill>
              </a:rPr>
              <a:t>		St. Louis County Examiner of Titles</a:t>
            </a:r>
            <a:br>
              <a:rPr lang="en-US" sz="2300" dirty="0">
                <a:solidFill>
                  <a:schemeClr val="accent4">
                    <a:lumMod val="10000"/>
                  </a:schemeClr>
                </a:solidFill>
              </a:rPr>
            </a:br>
            <a:r>
              <a:rPr lang="en-US" sz="2300" dirty="0">
                <a:solidFill>
                  <a:schemeClr val="accent4">
                    <a:lumMod val="10000"/>
                  </a:schemeClr>
                </a:solidFill>
              </a:rPr>
              <a:t>	          		</a:t>
            </a:r>
            <a:r>
              <a:rPr lang="en-US" sz="2300" u="sng" dirty="0">
                <a:solidFill>
                  <a:schemeClr val="accent4">
                    <a:lumMod val="10000"/>
                  </a:schemeClr>
                </a:solidFill>
                <a:hlinkClick r:id="rId2"/>
              </a:rPr>
              <a:t>BrzezinskiK@StLouisCountyMN.gov</a:t>
            </a:r>
            <a:r>
              <a:rPr lang="en-US" sz="2300" u="sng" dirty="0">
                <a:solidFill>
                  <a:schemeClr val="accent4">
                    <a:lumMod val="10000"/>
                  </a:schemeClr>
                </a:solidFill>
              </a:rPr>
              <a:t> </a:t>
            </a:r>
            <a:br>
              <a:rPr lang="en-US" sz="2300" u="sng" dirty="0">
                <a:solidFill>
                  <a:schemeClr val="accent4">
                    <a:lumMod val="10000"/>
                  </a:schemeClr>
                </a:solidFill>
              </a:rPr>
            </a:br>
            <a:br>
              <a:rPr lang="en-US" sz="2300" u="sng" dirty="0">
                <a:solidFill>
                  <a:schemeClr val="accent4">
                    <a:lumMod val="10000"/>
                  </a:schemeClr>
                </a:solidFill>
              </a:rPr>
            </a:br>
            <a:r>
              <a:rPr lang="en-US" sz="2300" b="1" dirty="0">
                <a:solidFill>
                  <a:schemeClr val="accent4">
                    <a:lumMod val="10000"/>
                  </a:schemeClr>
                </a:solidFill>
              </a:rPr>
              <a:t>Kathy Conlon </a:t>
            </a:r>
            <a:r>
              <a:rPr lang="en-US" sz="2300" dirty="0">
                <a:solidFill>
                  <a:schemeClr val="accent4">
                    <a:lumMod val="10000"/>
                  </a:schemeClr>
                </a:solidFill>
              </a:rPr>
              <a:t>		Nicollet County Recorder  </a:t>
            </a:r>
            <a:br>
              <a:rPr lang="en-US" sz="2300" dirty="0">
                <a:solidFill>
                  <a:schemeClr val="accent4">
                    <a:lumMod val="10000"/>
                  </a:schemeClr>
                </a:solidFill>
              </a:rPr>
            </a:br>
            <a:r>
              <a:rPr lang="en-US" sz="2300" dirty="0">
                <a:solidFill>
                  <a:schemeClr val="accent4">
                    <a:lumMod val="10000"/>
                  </a:schemeClr>
                </a:solidFill>
              </a:rPr>
              <a:t>			</a:t>
            </a:r>
            <a:r>
              <a:rPr lang="en-US" sz="2300" dirty="0">
                <a:solidFill>
                  <a:schemeClr val="accent4">
                    <a:lumMod val="10000"/>
                  </a:schemeClr>
                </a:solidFill>
                <a:hlinkClick r:id="rId3"/>
              </a:rPr>
              <a:t>Kathy.Conlon@co.nicollet.mn.us</a:t>
            </a:r>
            <a:r>
              <a:rPr lang="en-US" sz="2300" dirty="0">
                <a:solidFill>
                  <a:schemeClr val="accent4">
                    <a:lumMod val="10000"/>
                  </a:schemeClr>
                </a:solidFill>
              </a:rPr>
              <a:t> </a:t>
            </a:r>
          </a:p>
          <a:p>
            <a:pPr marL="0" indent="0">
              <a:buNone/>
            </a:pPr>
            <a:r>
              <a:rPr lang="en-US" sz="2300" b="1" dirty="0">
                <a:solidFill>
                  <a:schemeClr val="accent4">
                    <a:lumMod val="10000"/>
                  </a:schemeClr>
                </a:solidFill>
              </a:rPr>
              <a:t>Wayne Anderson</a:t>
            </a:r>
            <a:r>
              <a:rPr lang="en-US" sz="2300" dirty="0">
                <a:solidFill>
                  <a:schemeClr val="accent4">
                    <a:lumMod val="10000"/>
                  </a:schemeClr>
                </a:solidFill>
              </a:rPr>
              <a:t>		Ramsey County Examiner of Titles</a:t>
            </a:r>
            <a:br>
              <a:rPr lang="en-US" sz="2300" dirty="0">
                <a:solidFill>
                  <a:schemeClr val="accent4">
                    <a:lumMod val="10000"/>
                  </a:schemeClr>
                </a:solidFill>
              </a:rPr>
            </a:br>
            <a:r>
              <a:rPr lang="en-US" sz="2300" dirty="0">
                <a:solidFill>
                  <a:schemeClr val="accent4">
                    <a:lumMod val="10000"/>
                  </a:schemeClr>
                </a:solidFill>
              </a:rPr>
              <a:t>                              		</a:t>
            </a:r>
            <a:r>
              <a:rPr lang="en-US" sz="2300" u="sng" dirty="0">
                <a:solidFill>
                  <a:srgbClr val="00B0F0"/>
                </a:solidFill>
              </a:rPr>
              <a:t>Wayne.Anderson@co.ramsey.mn.us</a:t>
            </a:r>
            <a:r>
              <a:rPr lang="en-US" sz="2300" dirty="0">
                <a:solidFill>
                  <a:schemeClr val="accent4">
                    <a:lumMod val="10000"/>
                  </a:schemeClr>
                </a:solidFill>
              </a:rPr>
              <a:t>	</a:t>
            </a:r>
            <a:br>
              <a:rPr lang="en-US" sz="2300" dirty="0">
                <a:solidFill>
                  <a:schemeClr val="accent4">
                    <a:lumMod val="10000"/>
                  </a:schemeClr>
                </a:solidFill>
              </a:rPr>
            </a:br>
            <a:br>
              <a:rPr lang="en-US" sz="2300" dirty="0">
                <a:solidFill>
                  <a:schemeClr val="accent4">
                    <a:lumMod val="10000"/>
                  </a:schemeClr>
                </a:solidFill>
              </a:rPr>
            </a:br>
            <a:r>
              <a:rPr lang="en-US" sz="2300" b="1" dirty="0">
                <a:solidFill>
                  <a:schemeClr val="accent4">
                    <a:lumMod val="10000"/>
                  </a:schemeClr>
                </a:solidFill>
              </a:rPr>
              <a:t>Robert Russell</a:t>
            </a:r>
            <a:r>
              <a:rPr lang="en-US" sz="2300" dirty="0">
                <a:solidFill>
                  <a:schemeClr val="accent4">
                    <a:lumMod val="10000"/>
                  </a:schemeClr>
                </a:solidFill>
              </a:rPr>
              <a:t>		Otter Tail County Examiner of Titles</a:t>
            </a:r>
            <a:br>
              <a:rPr lang="en-US" sz="2300" dirty="0">
                <a:solidFill>
                  <a:schemeClr val="accent4">
                    <a:lumMod val="10000"/>
                  </a:schemeClr>
                </a:solidFill>
              </a:rPr>
            </a:br>
            <a:r>
              <a:rPr lang="en-US" sz="2300" dirty="0">
                <a:solidFill>
                  <a:schemeClr val="accent4">
                    <a:lumMod val="10000"/>
                  </a:schemeClr>
                </a:solidFill>
              </a:rPr>
              <a:t>                              		</a:t>
            </a:r>
            <a:r>
              <a:rPr lang="en-US" sz="2300" dirty="0">
                <a:solidFill>
                  <a:schemeClr val="accent4">
                    <a:lumMod val="10000"/>
                  </a:schemeClr>
                </a:solidFill>
                <a:hlinkClick r:id="rId4"/>
              </a:rPr>
              <a:t>Robert@russelllawoffice.com</a:t>
            </a:r>
            <a:r>
              <a:rPr lang="en-US" sz="2300" dirty="0">
                <a:solidFill>
                  <a:schemeClr val="accent4">
                    <a:lumMod val="10000"/>
                  </a:schemeClr>
                </a:solidFill>
              </a:rPr>
              <a:t> </a:t>
            </a:r>
          </a:p>
          <a:p>
            <a:pPr marL="0" indent="0">
              <a:buNone/>
            </a:pPr>
            <a:r>
              <a:rPr lang="en-US" sz="2300" b="1" dirty="0">
                <a:solidFill>
                  <a:schemeClr val="accent4">
                    <a:lumMod val="10000"/>
                  </a:schemeClr>
                </a:solidFill>
              </a:rPr>
              <a:t>Doug Hansen</a:t>
            </a:r>
            <a:r>
              <a:rPr lang="en-US" sz="2300" dirty="0">
                <a:solidFill>
                  <a:schemeClr val="accent4">
                    <a:lumMod val="10000"/>
                  </a:schemeClr>
                </a:solidFill>
              </a:rPr>
              <a:t>		Crow Wing County Recording Supervisor</a:t>
            </a:r>
            <a:br>
              <a:rPr lang="en-US" sz="2300" dirty="0">
                <a:solidFill>
                  <a:schemeClr val="accent4">
                    <a:lumMod val="10000"/>
                  </a:schemeClr>
                </a:solidFill>
              </a:rPr>
            </a:br>
            <a:r>
              <a:rPr lang="en-US" sz="2300" dirty="0">
                <a:solidFill>
                  <a:schemeClr val="accent4">
                    <a:lumMod val="10000"/>
                  </a:schemeClr>
                </a:solidFill>
              </a:rPr>
              <a:t>                              		</a:t>
            </a:r>
            <a:r>
              <a:rPr lang="en-US" sz="2300" u="sng" dirty="0">
                <a:solidFill>
                  <a:srgbClr val="00B0F0"/>
                </a:solidFill>
              </a:rPr>
              <a:t>D</a:t>
            </a:r>
            <a:r>
              <a:rPr lang="en-US" sz="2300" dirty="0">
                <a:hlinkClick r:id="rId5"/>
              </a:rPr>
              <a:t>oug.Hansen@crowwing.us</a:t>
            </a:r>
            <a:r>
              <a:rPr lang="en-US" sz="2300" dirty="0">
                <a:solidFill>
                  <a:schemeClr val="accent4">
                    <a:lumMod val="10000"/>
                  </a:schemeClr>
                </a:solidFill>
              </a:rPr>
              <a:t>	 		</a:t>
            </a:r>
            <a:br>
              <a:rPr lang="en-US" sz="2300" dirty="0">
                <a:solidFill>
                  <a:schemeClr val="accent4">
                    <a:lumMod val="10000"/>
                  </a:schemeClr>
                </a:solidFill>
              </a:rPr>
            </a:br>
            <a:br>
              <a:rPr lang="en-US" sz="2300" dirty="0">
                <a:solidFill>
                  <a:schemeClr val="accent4">
                    <a:lumMod val="10000"/>
                  </a:schemeClr>
                </a:solidFill>
              </a:rPr>
            </a:br>
            <a:r>
              <a:rPr lang="en-US" sz="2300" b="1" dirty="0">
                <a:solidFill>
                  <a:schemeClr val="accent4">
                    <a:lumMod val="10000"/>
                  </a:schemeClr>
                </a:solidFill>
              </a:rPr>
              <a:t>David J. Meyers </a:t>
            </a:r>
            <a:r>
              <a:rPr lang="en-US" sz="2300" dirty="0">
                <a:solidFill>
                  <a:schemeClr val="accent4">
                    <a:lumMod val="10000"/>
                  </a:schemeClr>
                </a:solidFill>
              </a:rPr>
              <a:t>		Sherburne, Mille Lacs, Roseau, Kittson, Marshall and </a:t>
            </a:r>
            <a:br>
              <a:rPr lang="en-US" sz="2300" dirty="0">
                <a:solidFill>
                  <a:schemeClr val="accent4">
                    <a:lumMod val="10000"/>
                  </a:schemeClr>
                </a:solidFill>
              </a:rPr>
            </a:br>
            <a:r>
              <a:rPr lang="en-US" sz="2300" dirty="0">
                <a:solidFill>
                  <a:schemeClr val="accent4">
                    <a:lumMod val="10000"/>
                  </a:schemeClr>
                </a:solidFill>
              </a:rPr>
              <a:t>			Wilkin County Examiner of Titles</a:t>
            </a:r>
            <a:br>
              <a:rPr lang="en-US" sz="2300" dirty="0">
                <a:solidFill>
                  <a:schemeClr val="accent4">
                    <a:lumMod val="10000"/>
                  </a:schemeClr>
                </a:solidFill>
              </a:rPr>
            </a:br>
            <a:r>
              <a:rPr lang="en-US" sz="2300" dirty="0">
                <a:solidFill>
                  <a:schemeClr val="accent4">
                    <a:lumMod val="10000"/>
                  </a:schemeClr>
                </a:solidFill>
              </a:rPr>
              <a:t>                            		</a:t>
            </a:r>
            <a:r>
              <a:rPr lang="en-US" sz="2300" dirty="0">
                <a:solidFill>
                  <a:schemeClr val="accent4">
                    <a:lumMod val="10000"/>
                  </a:schemeClr>
                </a:solidFill>
                <a:hlinkClick r:id="rId6"/>
              </a:rPr>
              <a:t>Dmeyers@rinkenoonan.com</a:t>
            </a:r>
            <a:r>
              <a:rPr lang="en-US" sz="2300" dirty="0">
                <a:solidFill>
                  <a:schemeClr val="accent4">
                    <a:lumMod val="10000"/>
                  </a:schemeClr>
                </a:solidFill>
              </a:rPr>
              <a:t> </a:t>
            </a:r>
          </a:p>
          <a:p>
            <a:pPr marL="0" indent="0">
              <a:buNone/>
            </a:pPr>
            <a:br>
              <a:rPr lang="en-US" dirty="0">
                <a:solidFill>
                  <a:schemeClr val="accent4">
                    <a:lumMod val="10000"/>
                  </a:schemeClr>
                </a:solidFill>
              </a:rPr>
            </a:br>
            <a:endParaRPr lang="en-US" dirty="0"/>
          </a:p>
        </p:txBody>
      </p:sp>
    </p:spTree>
    <p:extLst>
      <p:ext uri="{BB962C8B-B14F-4D97-AF65-F5344CB8AC3E}">
        <p14:creationId xmlns:p14="http://schemas.microsoft.com/office/powerpoint/2010/main" val="39340241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5979" y="1140125"/>
            <a:ext cx="10283293" cy="7166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998425" y="643468"/>
            <a:ext cx="10058400" cy="5970776"/>
          </a:xfrm>
        </p:spPr>
        <p:txBody>
          <a:bodyPr>
            <a:normAutofit/>
          </a:bodyPr>
          <a:lstStyle/>
          <a:p>
            <a:pPr lvl="0"/>
            <a:r>
              <a:rPr lang="en-US" sz="4000" dirty="0">
                <a:latin typeface="Arial Black" panose="020B0A04020102020204" pitchFamily="34" charset="0"/>
              </a:rPr>
              <a:t>Bank filed corrective mortgage to show correct legal description.</a:t>
            </a:r>
          </a:p>
          <a:p>
            <a:r>
              <a:rPr lang="en-US" dirty="0"/>
              <a:t> </a:t>
            </a:r>
          </a:p>
          <a:p>
            <a:pPr lvl="0">
              <a:buFont typeface="Wingdings" panose="05000000000000000000" pitchFamily="2" charset="2"/>
              <a:buChar char="Ø"/>
            </a:pPr>
            <a:r>
              <a:rPr lang="en-US" sz="2400" dirty="0">
                <a:solidFill>
                  <a:schemeClr val="accent2"/>
                </a:solidFill>
                <a:latin typeface="Arial Black" panose="020B0A04020102020204" pitchFamily="34" charset="0"/>
              </a:rPr>
              <a:t>Can a memorial of the first, defective mortgage be dropped when a new certificate is issued if the mortgage is still outstanding?</a:t>
            </a:r>
          </a:p>
          <a:p>
            <a:pPr lvl="0">
              <a:buFont typeface="Wingdings" panose="05000000000000000000" pitchFamily="2" charset="2"/>
              <a:buChar char="Ø"/>
            </a:pPr>
            <a:endParaRPr lang="en-US" sz="2400" dirty="0">
              <a:solidFill>
                <a:schemeClr val="accent2"/>
              </a:solidFill>
              <a:latin typeface="Arial Black" panose="020B0A04020102020204" pitchFamily="34" charset="0"/>
            </a:endParaRPr>
          </a:p>
          <a:p>
            <a:pPr lvl="0">
              <a:buFont typeface="Wingdings" panose="05000000000000000000" pitchFamily="2" charset="2"/>
              <a:buChar char="Ø"/>
            </a:pPr>
            <a:endParaRPr lang="en-US" sz="2400" dirty="0">
              <a:solidFill>
                <a:schemeClr val="accent2"/>
              </a:solidFill>
              <a:latin typeface="Arial Black" panose="020B0A04020102020204" pitchFamily="34" charset="0"/>
            </a:endParaRPr>
          </a:p>
          <a:p>
            <a:pPr lvl="0">
              <a:buFont typeface="Wingdings" panose="05000000000000000000" pitchFamily="2" charset="2"/>
              <a:buChar char="Ø"/>
            </a:pPr>
            <a:endParaRPr lang="en-US" sz="2400" dirty="0">
              <a:solidFill>
                <a:schemeClr val="accent2"/>
              </a:solidFill>
              <a:latin typeface="Arial Black" panose="020B0A04020102020204" pitchFamily="34" charset="0"/>
            </a:endParaRPr>
          </a:p>
          <a:p>
            <a:pPr lvl="0">
              <a:buFont typeface="Wingdings" panose="05000000000000000000" pitchFamily="2" charset="2"/>
              <a:buChar char="Ø"/>
            </a:pPr>
            <a:endParaRPr lang="en-US" sz="2400" dirty="0">
              <a:solidFill>
                <a:schemeClr val="accent2"/>
              </a:solidFill>
              <a:latin typeface="Arial Black" panose="020B0A04020102020204" pitchFamily="34" charset="0"/>
            </a:endParaRPr>
          </a:p>
          <a:p>
            <a:pPr lvl="0">
              <a:buFont typeface="Wingdings" panose="05000000000000000000" pitchFamily="2" charset="2"/>
              <a:buChar char="Ø"/>
            </a:pPr>
            <a:endParaRPr lang="en-US" sz="2400" dirty="0">
              <a:solidFill>
                <a:schemeClr val="accent2"/>
              </a:solidFill>
              <a:latin typeface="Arial Black" panose="020B0A04020102020204" pitchFamily="34" charset="0"/>
            </a:endParaRPr>
          </a:p>
          <a:p>
            <a:pPr marL="0" lvl="0" indent="0" algn="r">
              <a:buNone/>
            </a:pPr>
            <a:r>
              <a:rPr lang="en-US" sz="1500" dirty="0">
                <a:solidFill>
                  <a:schemeClr val="tx1"/>
                </a:solidFill>
                <a:latin typeface="Arial Black" panose="020B0A04020102020204" pitchFamily="34" charset="0"/>
              </a:rPr>
              <a:t>Bob</a:t>
            </a:r>
          </a:p>
        </p:txBody>
      </p:sp>
      <p:sp>
        <p:nvSpPr>
          <p:cNvPr id="6" name="Title 3">
            <a:extLst>
              <a:ext uri="{FF2B5EF4-FFF2-40B4-BE49-F238E27FC236}">
                <a16:creationId xmlns:a16="http://schemas.microsoft.com/office/drawing/2014/main" id="{7AFC86C5-FD5F-4564-BE90-E92F1356A8DB}"/>
              </a:ext>
            </a:extLst>
          </p:cNvPr>
          <p:cNvSpPr>
            <a:spLocks noGrp="1"/>
          </p:cNvSpPr>
          <p:nvPr>
            <p:ph type="title"/>
          </p:nvPr>
        </p:nvSpPr>
        <p:spPr>
          <a:xfrm>
            <a:off x="1097280" y="1064483"/>
            <a:ext cx="10058400" cy="672877"/>
          </a:xfrm>
          <a:prstGeom prst="rect">
            <a:avLst/>
          </a:prstGeom>
        </p:spPr>
        <p:txBody>
          <a:bodyPr wrap="square">
            <a:spAutoFit/>
          </a:bodyPr>
          <a:lstStyle/>
          <a:p>
            <a:pPr algn="ctr"/>
            <a:r>
              <a:rPr lang="en-US" sz="4400" b="1" dirty="0">
                <a:solidFill>
                  <a:schemeClr val="accent2"/>
                </a:solidFill>
                <a:latin typeface="Arial Black" panose="020B0A04020102020204" pitchFamily="34" charset="0"/>
                <a:cs typeface="Arial" panose="020B0604020202020204" pitchFamily="34" charset="0"/>
              </a:rPr>
              <a:t> </a:t>
            </a:r>
            <a:endParaRPr lang="en-US" sz="4400" dirty="0"/>
          </a:p>
        </p:txBody>
      </p:sp>
    </p:spTree>
    <p:extLst>
      <p:ext uri="{BB962C8B-B14F-4D97-AF65-F5344CB8AC3E}">
        <p14:creationId xmlns:p14="http://schemas.microsoft.com/office/powerpoint/2010/main" val="41563171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5979" y="1140125"/>
            <a:ext cx="10283293" cy="7166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998425" y="1737360"/>
            <a:ext cx="10058400" cy="4876883"/>
          </a:xfrm>
        </p:spPr>
        <p:txBody>
          <a:bodyPr>
            <a:normAutofit/>
          </a:bodyPr>
          <a:lstStyle/>
          <a:p>
            <a:pPr marL="0" indent="0">
              <a:buNone/>
            </a:pPr>
            <a:r>
              <a:rPr lang="en-US" sz="3200" b="1" dirty="0">
                <a:latin typeface="Arial Black" panose="020B0A04020102020204" pitchFamily="34" charset="0"/>
              </a:rPr>
              <a:t>Certificate of Title is in the name of Donna Baker, single. A subsequent POA identifies the principal as Donna Baker-Billick; a subsequent deed identifies the grantors as Donna Baker-Billick a/k/a Donna Baker and Brian Billick, married to each other. Is an explanation of the name variance and change in marital status required?</a:t>
            </a:r>
          </a:p>
          <a:p>
            <a:pPr marL="0" indent="0">
              <a:buNone/>
            </a:pPr>
            <a:endParaRPr lang="en-US" sz="3200" b="1" dirty="0">
              <a:latin typeface="Arial Black" panose="020B0A04020102020204" pitchFamily="34" charset="0"/>
            </a:endParaRPr>
          </a:p>
          <a:p>
            <a:pPr marL="0" indent="0" algn="r">
              <a:buNone/>
            </a:pPr>
            <a:r>
              <a:rPr lang="en-US" sz="1500" dirty="0">
                <a:latin typeface="Arial Black" panose="020B0A04020102020204" pitchFamily="34" charset="0"/>
              </a:rPr>
              <a:t>Wayne</a:t>
            </a:r>
          </a:p>
          <a:p>
            <a:endParaRPr lang="en-US" sz="2400" b="1" dirty="0"/>
          </a:p>
        </p:txBody>
      </p:sp>
      <p:sp>
        <p:nvSpPr>
          <p:cNvPr id="6" name="Title 3">
            <a:extLst>
              <a:ext uri="{FF2B5EF4-FFF2-40B4-BE49-F238E27FC236}">
                <a16:creationId xmlns:a16="http://schemas.microsoft.com/office/drawing/2014/main" id="{7AFC86C5-FD5F-4564-BE90-E92F1356A8DB}"/>
              </a:ext>
            </a:extLst>
          </p:cNvPr>
          <p:cNvSpPr>
            <a:spLocks noGrp="1"/>
          </p:cNvSpPr>
          <p:nvPr>
            <p:ph type="title"/>
          </p:nvPr>
        </p:nvSpPr>
        <p:spPr>
          <a:xfrm>
            <a:off x="1097280" y="1064483"/>
            <a:ext cx="10058400" cy="672877"/>
          </a:xfrm>
          <a:prstGeom prst="rect">
            <a:avLst/>
          </a:prstGeom>
        </p:spPr>
        <p:txBody>
          <a:bodyPr wrap="square">
            <a:spAutoFit/>
          </a:bodyPr>
          <a:lstStyle/>
          <a:p>
            <a:pPr algn="ctr"/>
            <a:r>
              <a:rPr lang="en-US" sz="4400" b="1" dirty="0">
                <a:solidFill>
                  <a:schemeClr val="accent2"/>
                </a:solidFill>
                <a:latin typeface="Arial Black" panose="020B0A04020102020204" pitchFamily="34" charset="0"/>
                <a:cs typeface="Arial" panose="020B0604020202020204" pitchFamily="34" charset="0"/>
              </a:rPr>
              <a:t>QUESTION: </a:t>
            </a:r>
            <a:endParaRPr lang="en-US" sz="4400" dirty="0"/>
          </a:p>
        </p:txBody>
      </p:sp>
    </p:spTree>
    <p:extLst>
      <p:ext uri="{BB962C8B-B14F-4D97-AF65-F5344CB8AC3E}">
        <p14:creationId xmlns:p14="http://schemas.microsoft.com/office/powerpoint/2010/main" val="27331503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5979" y="1140125"/>
            <a:ext cx="10283293" cy="7166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998425" y="2088445"/>
            <a:ext cx="10058400" cy="4525798"/>
          </a:xfrm>
        </p:spPr>
        <p:txBody>
          <a:bodyPr>
            <a:normAutofit/>
          </a:bodyPr>
          <a:lstStyle/>
          <a:p>
            <a:r>
              <a:rPr lang="en-US" sz="2800" b="1" dirty="0">
                <a:latin typeface="Arial Black" panose="020B0A04020102020204" pitchFamily="34" charset="0"/>
              </a:rPr>
              <a:t>No. Pursuant to Title Standard 54 because the name change is noted in the deed and includes both the current name (which incorporates the former name) and the former name (I would prefer it say f/k/a but the intention was clear) the signature and acknowledgement are sufficient without further proof of name or marital status.</a:t>
            </a:r>
          </a:p>
          <a:p>
            <a:endParaRPr lang="en-US" sz="2800" b="1" dirty="0">
              <a:latin typeface="Arial Black" panose="020B0A04020102020204" pitchFamily="34" charset="0"/>
            </a:endParaRPr>
          </a:p>
          <a:p>
            <a:endParaRPr lang="en-US" sz="2800" b="1" dirty="0">
              <a:latin typeface="Arial Black" panose="020B0A04020102020204" pitchFamily="34" charset="0"/>
            </a:endParaRPr>
          </a:p>
          <a:p>
            <a:pPr algn="r"/>
            <a:r>
              <a:rPr lang="en-US" sz="1500" dirty="0">
                <a:latin typeface="Arial Black" panose="020B0A04020102020204" pitchFamily="34" charset="0"/>
              </a:rPr>
              <a:t>Wayne</a:t>
            </a:r>
          </a:p>
          <a:p>
            <a:endParaRPr lang="en-US" sz="2400" dirty="0"/>
          </a:p>
        </p:txBody>
      </p:sp>
      <p:sp>
        <p:nvSpPr>
          <p:cNvPr id="6" name="Title 3">
            <a:extLst>
              <a:ext uri="{FF2B5EF4-FFF2-40B4-BE49-F238E27FC236}">
                <a16:creationId xmlns:a16="http://schemas.microsoft.com/office/drawing/2014/main" id="{7AFC86C5-FD5F-4564-BE90-E92F1356A8DB}"/>
              </a:ext>
            </a:extLst>
          </p:cNvPr>
          <p:cNvSpPr>
            <a:spLocks noGrp="1"/>
          </p:cNvSpPr>
          <p:nvPr>
            <p:ph type="title"/>
          </p:nvPr>
        </p:nvSpPr>
        <p:spPr>
          <a:xfrm>
            <a:off x="1097280" y="1064483"/>
            <a:ext cx="10058400" cy="672877"/>
          </a:xfrm>
          <a:prstGeom prst="rect">
            <a:avLst/>
          </a:prstGeom>
        </p:spPr>
        <p:txBody>
          <a:bodyPr wrap="square">
            <a:spAutoFit/>
          </a:bodyPr>
          <a:lstStyle/>
          <a:p>
            <a:pPr algn="ctr"/>
            <a:r>
              <a:rPr lang="en-US" sz="4400" b="1" dirty="0">
                <a:solidFill>
                  <a:schemeClr val="accent2"/>
                </a:solidFill>
                <a:latin typeface="Arial Black" panose="020B0A04020102020204" pitchFamily="34" charset="0"/>
                <a:cs typeface="Arial" panose="020B0604020202020204" pitchFamily="34" charset="0"/>
              </a:rPr>
              <a:t>ANSWER: </a:t>
            </a:r>
            <a:endParaRPr lang="en-US" sz="4400" dirty="0"/>
          </a:p>
        </p:txBody>
      </p:sp>
    </p:spTree>
    <p:extLst>
      <p:ext uri="{BB962C8B-B14F-4D97-AF65-F5344CB8AC3E}">
        <p14:creationId xmlns:p14="http://schemas.microsoft.com/office/powerpoint/2010/main" val="32208257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5979" y="1140125"/>
            <a:ext cx="10283293" cy="7166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998425" y="643468"/>
            <a:ext cx="10058400" cy="5970776"/>
          </a:xfrm>
        </p:spPr>
        <p:txBody>
          <a:bodyPr>
            <a:normAutofit/>
          </a:bodyPr>
          <a:lstStyle/>
          <a:p>
            <a:pPr lvl="0"/>
            <a:r>
              <a:rPr lang="en-US" sz="2800" dirty="0">
                <a:latin typeface="Arial Black" panose="020B0A04020102020204" pitchFamily="34" charset="0"/>
              </a:rPr>
              <a:t>A mortgage is re-recorded and then an amended and restated mortgage is filed referring only to the original recorded mortgage and then a release is filed, again only referring to the original recorded mortgage.</a:t>
            </a:r>
          </a:p>
          <a:p>
            <a:r>
              <a:rPr lang="en-US" dirty="0"/>
              <a:t> </a:t>
            </a:r>
          </a:p>
          <a:p>
            <a:pPr marL="457200" lvl="0" indent="-457200">
              <a:buFont typeface="+mj-lt"/>
              <a:buAutoNum type="alphaUcPeriod"/>
            </a:pPr>
            <a:r>
              <a:rPr lang="en-US" dirty="0">
                <a:solidFill>
                  <a:schemeClr val="accent2"/>
                </a:solidFill>
                <a:latin typeface="Arial Black" panose="020B0A04020102020204" pitchFamily="34" charset="0"/>
              </a:rPr>
              <a:t>Is this sufficient to release the re-recorded mortgage or does the re-recorded mortgage remain as a memorial on the Certificate of Title?</a:t>
            </a:r>
          </a:p>
          <a:p>
            <a:pPr marL="457200" lvl="0" indent="-457200">
              <a:buFont typeface="+mj-lt"/>
              <a:buAutoNum type="alphaUcPeriod"/>
            </a:pPr>
            <a:r>
              <a:rPr lang="en-US" dirty="0">
                <a:solidFill>
                  <a:schemeClr val="accent2"/>
                </a:solidFill>
                <a:latin typeface="Arial Black" panose="020B0A04020102020204" pitchFamily="34" charset="0"/>
              </a:rPr>
              <a:t>Is this sufficient to release the amended and restated mortgage?</a:t>
            </a:r>
          </a:p>
          <a:p>
            <a:pPr marL="457200" lvl="0" indent="-457200">
              <a:buFont typeface="+mj-lt"/>
              <a:buAutoNum type="alphaUcPeriod"/>
            </a:pPr>
            <a:r>
              <a:rPr lang="en-US" dirty="0">
                <a:solidFill>
                  <a:schemeClr val="accent2"/>
                </a:solidFill>
                <a:latin typeface="Arial Black" panose="020B0A04020102020204" pitchFamily="34" charset="0"/>
              </a:rPr>
              <a:t>If the release only referred to the re-recorded mortgage, what is the status of the original and the amended and restated mortgage? </a:t>
            </a:r>
          </a:p>
          <a:p>
            <a:pPr marL="0" lvl="0" indent="0">
              <a:buNone/>
            </a:pPr>
            <a:endParaRPr lang="en-US" dirty="0">
              <a:solidFill>
                <a:schemeClr val="accent2"/>
              </a:solidFill>
              <a:latin typeface="Arial Black" panose="020B0A04020102020204" pitchFamily="34" charset="0"/>
            </a:endParaRPr>
          </a:p>
          <a:p>
            <a:pPr marL="0" lvl="0" indent="0">
              <a:buNone/>
            </a:pPr>
            <a:endParaRPr lang="en-US" dirty="0">
              <a:solidFill>
                <a:schemeClr val="accent2"/>
              </a:solidFill>
              <a:latin typeface="Arial Black" panose="020B0A04020102020204" pitchFamily="34" charset="0"/>
            </a:endParaRPr>
          </a:p>
          <a:p>
            <a:pPr marL="0" lvl="0" indent="0" algn="r">
              <a:buNone/>
            </a:pPr>
            <a:r>
              <a:rPr lang="en-US" sz="1500" dirty="0">
                <a:solidFill>
                  <a:schemeClr val="tx1"/>
                </a:solidFill>
                <a:latin typeface="Arial Black" panose="020B0A04020102020204" pitchFamily="34" charset="0"/>
              </a:rPr>
              <a:t>Bob</a:t>
            </a:r>
          </a:p>
        </p:txBody>
      </p:sp>
      <p:sp>
        <p:nvSpPr>
          <p:cNvPr id="6" name="Title 3">
            <a:extLst>
              <a:ext uri="{FF2B5EF4-FFF2-40B4-BE49-F238E27FC236}">
                <a16:creationId xmlns:a16="http://schemas.microsoft.com/office/drawing/2014/main" id="{7AFC86C5-FD5F-4564-BE90-E92F1356A8DB}"/>
              </a:ext>
            </a:extLst>
          </p:cNvPr>
          <p:cNvSpPr>
            <a:spLocks noGrp="1"/>
          </p:cNvSpPr>
          <p:nvPr>
            <p:ph type="title"/>
          </p:nvPr>
        </p:nvSpPr>
        <p:spPr>
          <a:xfrm>
            <a:off x="1097280" y="1064483"/>
            <a:ext cx="10058400" cy="672877"/>
          </a:xfrm>
          <a:prstGeom prst="rect">
            <a:avLst/>
          </a:prstGeom>
        </p:spPr>
        <p:txBody>
          <a:bodyPr wrap="square">
            <a:spAutoFit/>
          </a:bodyPr>
          <a:lstStyle/>
          <a:p>
            <a:pPr algn="ctr"/>
            <a:r>
              <a:rPr lang="en-US" sz="4400" b="1" dirty="0">
                <a:solidFill>
                  <a:schemeClr val="accent2"/>
                </a:solidFill>
                <a:latin typeface="Arial Black" panose="020B0A04020102020204" pitchFamily="34" charset="0"/>
                <a:cs typeface="Arial" panose="020B0604020202020204" pitchFamily="34" charset="0"/>
              </a:rPr>
              <a:t> </a:t>
            </a:r>
            <a:endParaRPr lang="en-US" sz="4400" dirty="0"/>
          </a:p>
        </p:txBody>
      </p:sp>
    </p:spTree>
    <p:extLst>
      <p:ext uri="{BB962C8B-B14F-4D97-AF65-F5344CB8AC3E}">
        <p14:creationId xmlns:p14="http://schemas.microsoft.com/office/powerpoint/2010/main" val="28131656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799DF6-D427-4C3F-AA43-674971C21B2D}"/>
              </a:ext>
            </a:extLst>
          </p:cNvPr>
          <p:cNvSpPr>
            <a:spLocks noGrp="1"/>
          </p:cNvSpPr>
          <p:nvPr>
            <p:ph type="title"/>
          </p:nvPr>
        </p:nvSpPr>
        <p:spPr/>
        <p:txBody>
          <a:bodyPr>
            <a:normAutofit/>
          </a:bodyPr>
          <a:lstStyle/>
          <a:p>
            <a:pPr algn="ctr"/>
            <a:r>
              <a:rPr lang="en-US" sz="4000" dirty="0">
                <a:solidFill>
                  <a:schemeClr val="accent2"/>
                </a:solidFill>
                <a:latin typeface="Arial Black" panose="020B0A04020102020204" pitchFamily="34" charset="0"/>
              </a:rPr>
              <a:t>When you have a POA &amp; AFF, what do you require for dates? </a:t>
            </a:r>
          </a:p>
        </p:txBody>
      </p:sp>
      <p:sp>
        <p:nvSpPr>
          <p:cNvPr id="3" name="Content Placeholder 2">
            <a:extLst>
              <a:ext uri="{FF2B5EF4-FFF2-40B4-BE49-F238E27FC236}">
                <a16:creationId xmlns:a16="http://schemas.microsoft.com/office/drawing/2014/main" id="{0362FA5F-3328-4326-8B68-B6A10F262155}"/>
              </a:ext>
            </a:extLst>
          </p:cNvPr>
          <p:cNvSpPr>
            <a:spLocks noGrp="1"/>
          </p:cNvSpPr>
          <p:nvPr>
            <p:ph idx="1"/>
          </p:nvPr>
        </p:nvSpPr>
        <p:spPr/>
        <p:txBody>
          <a:bodyPr>
            <a:normAutofit lnSpcReduction="10000"/>
          </a:bodyPr>
          <a:lstStyle/>
          <a:p>
            <a:r>
              <a:rPr lang="en-US" sz="2800" dirty="0">
                <a:latin typeface="Arial Black" panose="020B0A04020102020204" pitchFamily="34" charset="0"/>
              </a:rPr>
              <a:t>The </a:t>
            </a:r>
            <a:r>
              <a:rPr lang="en-US" sz="2800" dirty="0" err="1">
                <a:latin typeface="Arial Black" panose="020B0A04020102020204" pitchFamily="34" charset="0"/>
              </a:rPr>
              <a:t>Aff</a:t>
            </a:r>
            <a:r>
              <a:rPr lang="en-US" sz="2800" dirty="0">
                <a:latin typeface="Arial Black" panose="020B0A04020102020204" pitchFamily="34" charset="0"/>
              </a:rPr>
              <a:t> is dated Dec. 11 and the deed was executed/notarized Dec. 11, but is dated Dec. 29.  Would you accept this or would you required an </a:t>
            </a:r>
            <a:r>
              <a:rPr lang="en-US" sz="2800" dirty="0" err="1">
                <a:latin typeface="Arial Black" panose="020B0A04020102020204" pitchFamily="34" charset="0"/>
              </a:rPr>
              <a:t>Aff</a:t>
            </a:r>
            <a:r>
              <a:rPr lang="en-US" sz="2800" dirty="0">
                <a:latin typeface="Arial Black" panose="020B0A04020102020204" pitchFamily="34" charset="0"/>
              </a:rPr>
              <a:t> executed as of the latest date between the effective date and execution date?	</a:t>
            </a:r>
            <a:r>
              <a:rPr lang="en-US" dirty="0"/>
              <a:t>	</a:t>
            </a:r>
          </a:p>
          <a:p>
            <a:endParaRPr lang="en-US" dirty="0"/>
          </a:p>
          <a:p>
            <a:r>
              <a:rPr lang="en-US" sz="2800" i="1" dirty="0">
                <a:solidFill>
                  <a:schemeClr val="accent2"/>
                </a:solidFill>
                <a:latin typeface="Arial Black" panose="020B0A04020102020204" pitchFamily="34" charset="0"/>
              </a:rPr>
              <a:t>There would be no reason to reject it.  They don’t want the deed to be effective until Dec. 29</a:t>
            </a:r>
            <a:r>
              <a:rPr lang="en-US" sz="2800" i="1" baseline="30000" dirty="0">
                <a:solidFill>
                  <a:schemeClr val="accent2"/>
                </a:solidFill>
                <a:latin typeface="Arial Black" panose="020B0A04020102020204" pitchFamily="34" charset="0"/>
              </a:rPr>
              <a:t>th</a:t>
            </a:r>
            <a:r>
              <a:rPr lang="en-US" sz="2800" i="1" dirty="0">
                <a:solidFill>
                  <a:schemeClr val="accent2"/>
                </a:solidFill>
                <a:latin typeface="Arial Black" panose="020B0A04020102020204" pitchFamily="34" charset="0"/>
              </a:rPr>
              <a:t>.</a:t>
            </a:r>
          </a:p>
          <a:p>
            <a:endParaRPr lang="en-US" sz="2800" i="1" dirty="0">
              <a:solidFill>
                <a:schemeClr val="accent2"/>
              </a:solidFill>
              <a:latin typeface="Arial Black" panose="020B0A04020102020204" pitchFamily="34" charset="0"/>
            </a:endParaRPr>
          </a:p>
          <a:p>
            <a:pPr algn="r"/>
            <a:r>
              <a:rPr lang="en-US" sz="1500" dirty="0">
                <a:solidFill>
                  <a:schemeClr val="tx1"/>
                </a:solidFill>
                <a:latin typeface="Arial Black" panose="020B0A04020102020204" pitchFamily="34" charset="0"/>
              </a:rPr>
              <a:t>Kathy</a:t>
            </a:r>
          </a:p>
        </p:txBody>
      </p:sp>
    </p:spTree>
    <p:extLst>
      <p:ext uri="{BB962C8B-B14F-4D97-AF65-F5344CB8AC3E}">
        <p14:creationId xmlns:p14="http://schemas.microsoft.com/office/powerpoint/2010/main" val="1044757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97280" y="1737360"/>
            <a:ext cx="10283293" cy="16558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496711" y="2043289"/>
            <a:ext cx="11334045" cy="4233333"/>
          </a:xfrm>
        </p:spPr>
        <p:txBody>
          <a:bodyPr/>
          <a:lstStyle/>
          <a:p>
            <a:pPr algn="ctr"/>
            <a:r>
              <a:rPr lang="en-US" sz="3200" dirty="0">
                <a:solidFill>
                  <a:schemeClr val="accent2"/>
                </a:solidFill>
                <a:latin typeface="Arial Black" panose="020B0A04020102020204" pitchFamily="34" charset="0"/>
              </a:rPr>
              <a:t>COT states owner is single. A mortgage is memorialized stating owner is married. Subsequently, a deed is submitted stating owner is single. </a:t>
            </a:r>
          </a:p>
          <a:p>
            <a:pPr algn="ctr"/>
            <a:endParaRPr lang="en-US" sz="3200" dirty="0">
              <a:solidFill>
                <a:schemeClr val="accent2"/>
              </a:solidFill>
              <a:latin typeface="Arial Black" panose="020B0A04020102020204" pitchFamily="34" charset="0"/>
            </a:endParaRPr>
          </a:p>
          <a:p>
            <a:pPr algn="ctr"/>
            <a:r>
              <a:rPr lang="en-US" sz="3200" dirty="0">
                <a:solidFill>
                  <a:schemeClr val="tx1"/>
                </a:solidFill>
                <a:latin typeface="Arial Black" panose="020B0A04020102020204" pitchFamily="34" charset="0"/>
              </a:rPr>
              <a:t>What is required regarding marital status? </a:t>
            </a:r>
          </a:p>
          <a:p>
            <a:endParaRPr lang="en-US" sz="1200" dirty="0"/>
          </a:p>
          <a:p>
            <a:endParaRPr lang="en-US" sz="1200" dirty="0"/>
          </a:p>
          <a:p>
            <a:pPr algn="r"/>
            <a:r>
              <a:rPr lang="en-US" sz="1500" dirty="0">
                <a:latin typeface="Arial Black" panose="020B0A04020102020204" pitchFamily="34" charset="0"/>
              </a:rPr>
              <a:t>Kim</a:t>
            </a:r>
          </a:p>
          <a:p>
            <a:endParaRPr lang="en-US" dirty="0"/>
          </a:p>
          <a:p>
            <a:endParaRPr lang="en-US" dirty="0"/>
          </a:p>
        </p:txBody>
      </p:sp>
      <p:pic>
        <p:nvPicPr>
          <p:cNvPr id="4" name="Picture 3">
            <a:extLst>
              <a:ext uri="{FF2B5EF4-FFF2-40B4-BE49-F238E27FC236}">
                <a16:creationId xmlns:a16="http://schemas.microsoft.com/office/drawing/2014/main" id="{B48A6141-223A-4967-B7D6-9B094AFDD04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24387" y="267575"/>
            <a:ext cx="2943225" cy="1552575"/>
          </a:xfrm>
          <a:prstGeom prst="rect">
            <a:avLst/>
          </a:prstGeom>
        </p:spPr>
      </p:pic>
    </p:spTree>
    <p:extLst>
      <p:ext uri="{BB962C8B-B14F-4D97-AF65-F5344CB8AC3E}">
        <p14:creationId xmlns:p14="http://schemas.microsoft.com/office/powerpoint/2010/main" val="177779280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1441525"/>
            <a:ext cx="10284311" cy="67773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9158D5CA-AA79-422F-A0BD-FA63C32F62E0}"/>
              </a:ext>
            </a:extLst>
          </p:cNvPr>
          <p:cNvSpPr/>
          <p:nvPr/>
        </p:nvSpPr>
        <p:spPr>
          <a:xfrm>
            <a:off x="654756" y="1591733"/>
            <a:ext cx="11006665" cy="4201150"/>
          </a:xfrm>
          <a:prstGeom prst="rect">
            <a:avLst/>
          </a:prstGeom>
        </p:spPr>
        <p:txBody>
          <a:bodyPr wrap="square">
            <a:spAutoFit/>
          </a:bodyPr>
          <a:lstStyle/>
          <a:p>
            <a:pPr marR="0" lvl="0" algn="ctr">
              <a:spcBef>
                <a:spcPts val="0"/>
              </a:spcBef>
              <a:spcAft>
                <a:spcPts val="0"/>
              </a:spcAft>
            </a:pPr>
            <a:r>
              <a:rPr lang="en-US" sz="3600" dirty="0">
                <a:solidFill>
                  <a:schemeClr val="accent2"/>
                </a:solidFill>
                <a:latin typeface="Arial Black" panose="020B0A04020102020204" pitchFamily="34" charset="0"/>
                <a:ea typeface="Times New Roman" panose="02020603050405020304" pitchFamily="18" charset="0"/>
              </a:rPr>
              <a:t>May an instrument be recorded in Torrens when it is not associated with a COT?</a:t>
            </a:r>
          </a:p>
          <a:p>
            <a:pPr marR="0" lvl="0" algn="ctr">
              <a:spcBef>
                <a:spcPts val="0"/>
              </a:spcBef>
              <a:spcAft>
                <a:spcPts val="0"/>
              </a:spcAft>
            </a:pPr>
            <a:endParaRPr lang="en-US" sz="3600" dirty="0">
              <a:solidFill>
                <a:schemeClr val="accent2"/>
              </a:solidFill>
              <a:latin typeface="Arial Black" panose="020B0A04020102020204" pitchFamily="34" charset="0"/>
              <a:ea typeface="Times New Roman" panose="02020603050405020304" pitchFamily="18" charset="0"/>
            </a:endParaRPr>
          </a:p>
          <a:p>
            <a:pPr marR="0" lvl="0">
              <a:spcBef>
                <a:spcPts val="0"/>
              </a:spcBef>
              <a:spcAft>
                <a:spcPts val="0"/>
              </a:spcAft>
            </a:pPr>
            <a:r>
              <a:rPr lang="en-US" sz="3600" dirty="0">
                <a:solidFill>
                  <a:schemeClr val="accent2"/>
                </a:solidFill>
                <a:latin typeface="Arial Black" panose="020B0A04020102020204" pitchFamily="34" charset="0"/>
                <a:ea typeface="Times New Roman" panose="02020603050405020304" pitchFamily="18" charset="0"/>
              </a:rPr>
              <a:t>		Example: POA</a:t>
            </a:r>
          </a:p>
          <a:p>
            <a:pPr marR="0" lvl="0">
              <a:spcBef>
                <a:spcPts val="0"/>
              </a:spcBef>
              <a:spcAft>
                <a:spcPts val="0"/>
              </a:spcAft>
            </a:pPr>
            <a:endParaRPr lang="en-US" sz="3600" dirty="0">
              <a:solidFill>
                <a:schemeClr val="accent2"/>
              </a:solidFill>
              <a:latin typeface="Arial Black" panose="020B0A04020102020204" pitchFamily="34" charset="0"/>
              <a:ea typeface="Times New Roman" panose="02020603050405020304" pitchFamily="18" charset="0"/>
            </a:endParaRPr>
          </a:p>
          <a:p>
            <a:pPr marR="0" lvl="0">
              <a:spcBef>
                <a:spcPts val="0"/>
              </a:spcBef>
              <a:spcAft>
                <a:spcPts val="0"/>
              </a:spcAft>
            </a:pPr>
            <a:endParaRPr lang="en-US" sz="3600" dirty="0">
              <a:solidFill>
                <a:schemeClr val="accent2"/>
              </a:solidFill>
              <a:latin typeface="Arial Black" panose="020B0A04020102020204" pitchFamily="34" charset="0"/>
              <a:ea typeface="Times New Roman" panose="02020603050405020304" pitchFamily="18" charset="0"/>
            </a:endParaRPr>
          </a:p>
          <a:p>
            <a:pPr marR="0" lvl="0">
              <a:spcBef>
                <a:spcPts val="0"/>
              </a:spcBef>
              <a:spcAft>
                <a:spcPts val="0"/>
              </a:spcAft>
            </a:pPr>
            <a:endParaRPr lang="en-US" sz="3600" dirty="0">
              <a:solidFill>
                <a:schemeClr val="accent2"/>
              </a:solidFill>
              <a:latin typeface="Arial Black" panose="020B0A04020102020204" pitchFamily="34" charset="0"/>
              <a:ea typeface="Times New Roman" panose="02020603050405020304" pitchFamily="18" charset="0"/>
            </a:endParaRPr>
          </a:p>
          <a:p>
            <a:pPr marR="0" lvl="0" algn="r">
              <a:spcBef>
                <a:spcPts val="0"/>
              </a:spcBef>
              <a:spcAft>
                <a:spcPts val="0"/>
              </a:spcAft>
            </a:pPr>
            <a:r>
              <a:rPr lang="en-US" sz="1500" dirty="0">
                <a:latin typeface="Arial Black" panose="020B0A04020102020204" pitchFamily="34" charset="0"/>
                <a:ea typeface="Times New Roman" panose="02020603050405020304" pitchFamily="18" charset="0"/>
              </a:rPr>
              <a:t>David</a:t>
            </a:r>
          </a:p>
        </p:txBody>
      </p:sp>
      <p:pic>
        <p:nvPicPr>
          <p:cNvPr id="5" name="Picture 4">
            <a:extLst>
              <a:ext uri="{FF2B5EF4-FFF2-40B4-BE49-F238E27FC236}">
                <a16:creationId xmlns:a16="http://schemas.microsoft.com/office/drawing/2014/main" id="{BE8EEFA6-A22C-4879-AE75-1E6B3663C7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57320" y="3900057"/>
            <a:ext cx="2457450" cy="1857375"/>
          </a:xfrm>
          <a:prstGeom prst="rect">
            <a:avLst/>
          </a:prstGeom>
        </p:spPr>
      </p:pic>
    </p:spTree>
    <p:extLst>
      <p:ext uri="{BB962C8B-B14F-4D97-AF65-F5344CB8AC3E}">
        <p14:creationId xmlns:p14="http://schemas.microsoft.com/office/powerpoint/2010/main" val="28733015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5979" y="1140125"/>
            <a:ext cx="10283293" cy="7166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998425" y="643468"/>
            <a:ext cx="10058400" cy="5970776"/>
          </a:xfrm>
        </p:spPr>
        <p:txBody>
          <a:bodyPr>
            <a:normAutofit/>
          </a:bodyPr>
          <a:lstStyle/>
          <a:p>
            <a:pPr lvl="0"/>
            <a:r>
              <a:rPr lang="en-US" sz="3200" dirty="0">
                <a:latin typeface="Arial Black" panose="020B0A04020102020204" pitchFamily="34" charset="0"/>
              </a:rPr>
              <a:t>Title is in the name of a person who files bankruptcy and there is a deed from the person’s bankruptcy trustee to the person memorialized on the Certificate of Title.</a:t>
            </a:r>
          </a:p>
          <a:p>
            <a:r>
              <a:rPr lang="en-US" dirty="0"/>
              <a:t> </a:t>
            </a:r>
          </a:p>
          <a:p>
            <a:pPr marL="457200" lvl="0" indent="-457200">
              <a:buFont typeface="+mj-lt"/>
              <a:buAutoNum type="alphaUcPeriod"/>
            </a:pPr>
            <a:r>
              <a:rPr lang="en-US" dirty="0">
                <a:solidFill>
                  <a:schemeClr val="accent2"/>
                </a:solidFill>
                <a:latin typeface="Arial Black" panose="020B0A04020102020204" pitchFamily="34" charset="0"/>
              </a:rPr>
              <a:t>What further documents, if any, need to be memorialized on the Certificate of Title to support the deed from the bankruptcy trustee?</a:t>
            </a:r>
          </a:p>
          <a:p>
            <a:pPr marL="457200" lvl="0" indent="-457200">
              <a:buFont typeface="+mj-lt"/>
              <a:buAutoNum type="alphaUcPeriod"/>
            </a:pPr>
            <a:r>
              <a:rPr lang="en-US" dirty="0">
                <a:solidFill>
                  <a:schemeClr val="accent2"/>
                </a:solidFill>
                <a:latin typeface="Arial Black" panose="020B0A04020102020204" pitchFamily="34" charset="0"/>
              </a:rPr>
              <a:t>Would your answer be different if an order in a proceeding subsequent memorialized on the Certificate shows that the bankruptcy trustee was personally served with the Order to Show Cause?</a:t>
            </a:r>
          </a:p>
          <a:p>
            <a:pPr marL="457200" lvl="0" indent="-457200">
              <a:buFont typeface="+mj-lt"/>
              <a:buAutoNum type="alphaUcPeriod"/>
            </a:pPr>
            <a:r>
              <a:rPr lang="en-US" dirty="0">
                <a:solidFill>
                  <a:schemeClr val="accent2"/>
                </a:solidFill>
                <a:latin typeface="Arial Black" panose="020B0A04020102020204" pitchFamily="34" charset="0"/>
              </a:rPr>
              <a:t>Does the order just referenced finding title in the name of the party who filed bankruptcy excuse the need for any spouse to join in any conveyance?</a:t>
            </a:r>
          </a:p>
          <a:p>
            <a:pPr marL="0" lvl="0" indent="0" algn="r">
              <a:buNone/>
            </a:pPr>
            <a:r>
              <a:rPr lang="en-US" sz="1500" dirty="0">
                <a:solidFill>
                  <a:schemeClr val="tx1"/>
                </a:solidFill>
                <a:latin typeface="Arial Black" panose="020B0A04020102020204" pitchFamily="34" charset="0"/>
              </a:rPr>
              <a:t>Bob</a:t>
            </a:r>
          </a:p>
        </p:txBody>
      </p:sp>
      <p:sp>
        <p:nvSpPr>
          <p:cNvPr id="6" name="Title 3">
            <a:extLst>
              <a:ext uri="{FF2B5EF4-FFF2-40B4-BE49-F238E27FC236}">
                <a16:creationId xmlns:a16="http://schemas.microsoft.com/office/drawing/2014/main" id="{7AFC86C5-FD5F-4564-BE90-E92F1356A8DB}"/>
              </a:ext>
            </a:extLst>
          </p:cNvPr>
          <p:cNvSpPr>
            <a:spLocks noGrp="1"/>
          </p:cNvSpPr>
          <p:nvPr>
            <p:ph type="title"/>
          </p:nvPr>
        </p:nvSpPr>
        <p:spPr>
          <a:xfrm>
            <a:off x="1097280" y="1064483"/>
            <a:ext cx="10058400" cy="672877"/>
          </a:xfrm>
          <a:prstGeom prst="rect">
            <a:avLst/>
          </a:prstGeom>
        </p:spPr>
        <p:txBody>
          <a:bodyPr wrap="square">
            <a:spAutoFit/>
          </a:bodyPr>
          <a:lstStyle/>
          <a:p>
            <a:pPr algn="ctr"/>
            <a:r>
              <a:rPr lang="en-US" sz="4400" b="1" dirty="0">
                <a:solidFill>
                  <a:schemeClr val="accent2"/>
                </a:solidFill>
                <a:latin typeface="Arial Black" panose="020B0A04020102020204" pitchFamily="34" charset="0"/>
                <a:cs typeface="Arial" panose="020B0604020202020204" pitchFamily="34" charset="0"/>
              </a:rPr>
              <a:t> </a:t>
            </a:r>
            <a:endParaRPr lang="en-US" sz="4400" dirty="0"/>
          </a:p>
        </p:txBody>
      </p:sp>
    </p:spTree>
    <p:extLst>
      <p:ext uri="{BB962C8B-B14F-4D97-AF65-F5344CB8AC3E}">
        <p14:creationId xmlns:p14="http://schemas.microsoft.com/office/powerpoint/2010/main" val="30067186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1441525"/>
            <a:ext cx="10284311" cy="67773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9158D5CA-AA79-422F-A0BD-FA63C32F62E0}"/>
              </a:ext>
            </a:extLst>
          </p:cNvPr>
          <p:cNvSpPr/>
          <p:nvPr/>
        </p:nvSpPr>
        <p:spPr>
          <a:xfrm>
            <a:off x="654756" y="1591733"/>
            <a:ext cx="11006665" cy="4201150"/>
          </a:xfrm>
          <a:prstGeom prst="rect">
            <a:avLst/>
          </a:prstGeom>
        </p:spPr>
        <p:txBody>
          <a:bodyPr wrap="square">
            <a:spAutoFit/>
          </a:bodyPr>
          <a:lstStyle/>
          <a:p>
            <a:pPr marR="0" lvl="0" algn="ctr">
              <a:spcBef>
                <a:spcPts val="0"/>
              </a:spcBef>
              <a:spcAft>
                <a:spcPts val="0"/>
              </a:spcAft>
            </a:pPr>
            <a:r>
              <a:rPr lang="en-US" sz="3600" dirty="0">
                <a:solidFill>
                  <a:schemeClr val="accent2"/>
                </a:solidFill>
                <a:latin typeface="Arial Black" panose="020B0A04020102020204" pitchFamily="34" charset="0"/>
                <a:ea typeface="Times New Roman" panose="02020603050405020304" pitchFamily="18" charset="0"/>
              </a:rPr>
              <a:t>LLC is the registered owner on a COT. SREDJ submitted FOR recording when the 2 LLC members get divorced. </a:t>
            </a:r>
          </a:p>
          <a:p>
            <a:pPr marR="0" lvl="0" algn="ctr">
              <a:spcBef>
                <a:spcPts val="0"/>
              </a:spcBef>
              <a:spcAft>
                <a:spcPts val="0"/>
              </a:spcAft>
            </a:pPr>
            <a:endParaRPr lang="en-US" sz="3600" dirty="0">
              <a:solidFill>
                <a:schemeClr val="accent2"/>
              </a:solidFill>
              <a:latin typeface="Arial Black" panose="020B0A04020102020204" pitchFamily="34" charset="0"/>
              <a:ea typeface="Times New Roman" panose="02020603050405020304" pitchFamily="18" charset="0"/>
            </a:endParaRPr>
          </a:p>
          <a:p>
            <a:pPr marR="0" lvl="0" algn="ctr">
              <a:spcBef>
                <a:spcPts val="0"/>
              </a:spcBef>
              <a:spcAft>
                <a:spcPts val="0"/>
              </a:spcAft>
            </a:pPr>
            <a:r>
              <a:rPr lang="en-US" sz="3600" dirty="0">
                <a:latin typeface="Arial Black" panose="020B0A04020102020204" pitchFamily="34" charset="0"/>
                <a:ea typeface="Times New Roman" panose="02020603050405020304" pitchFamily="18" charset="0"/>
              </a:rPr>
              <a:t>WHAT IS TO BE DONE? </a:t>
            </a:r>
          </a:p>
          <a:p>
            <a:pPr marR="0" lvl="0" algn="ctr">
              <a:spcBef>
                <a:spcPts val="0"/>
              </a:spcBef>
              <a:spcAft>
                <a:spcPts val="0"/>
              </a:spcAft>
            </a:pPr>
            <a:endParaRPr lang="en-US" sz="3600" dirty="0">
              <a:latin typeface="Arial Black" panose="020B0A04020102020204" pitchFamily="34" charset="0"/>
              <a:ea typeface="Times New Roman" panose="02020603050405020304" pitchFamily="18" charset="0"/>
            </a:endParaRPr>
          </a:p>
          <a:p>
            <a:pPr marR="0" lvl="0" algn="ctr">
              <a:spcBef>
                <a:spcPts val="0"/>
              </a:spcBef>
              <a:spcAft>
                <a:spcPts val="0"/>
              </a:spcAft>
            </a:pPr>
            <a:endParaRPr lang="en-US" sz="3600" dirty="0">
              <a:latin typeface="Arial Black" panose="020B0A04020102020204" pitchFamily="34" charset="0"/>
              <a:ea typeface="Times New Roman" panose="02020603050405020304" pitchFamily="18" charset="0"/>
            </a:endParaRPr>
          </a:p>
          <a:p>
            <a:pPr marR="0" lvl="0" algn="r">
              <a:spcBef>
                <a:spcPts val="0"/>
              </a:spcBef>
              <a:spcAft>
                <a:spcPts val="0"/>
              </a:spcAft>
            </a:pPr>
            <a:r>
              <a:rPr lang="en-US" sz="1500" dirty="0">
                <a:latin typeface="Arial Black" panose="020B0A04020102020204" pitchFamily="34" charset="0"/>
                <a:ea typeface="Times New Roman" panose="02020603050405020304" pitchFamily="18" charset="0"/>
              </a:rPr>
              <a:t>Kim</a:t>
            </a:r>
          </a:p>
        </p:txBody>
      </p:sp>
    </p:spTree>
    <p:extLst>
      <p:ext uri="{BB962C8B-B14F-4D97-AF65-F5344CB8AC3E}">
        <p14:creationId xmlns:p14="http://schemas.microsoft.com/office/powerpoint/2010/main" val="71181250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8291" y="1207858"/>
            <a:ext cx="10283293" cy="7166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998425" y="1737360"/>
            <a:ext cx="10283292" cy="4876883"/>
          </a:xfrm>
        </p:spPr>
        <p:txBody>
          <a:bodyPr>
            <a:normAutofit/>
          </a:bodyPr>
          <a:lstStyle/>
          <a:p>
            <a:r>
              <a:rPr lang="en-US" sz="2400" dirty="0">
                <a:solidFill>
                  <a:schemeClr val="tx1"/>
                </a:solidFill>
                <a:latin typeface="Arial Black" panose="020B0A04020102020204" pitchFamily="34" charset="0"/>
              </a:rPr>
              <a:t>Husband and wife own homestead property as tenants in common.</a:t>
            </a:r>
          </a:p>
          <a:p>
            <a:r>
              <a:rPr lang="en-US" sz="2400" dirty="0">
                <a:solidFill>
                  <a:schemeClr val="tx1"/>
                </a:solidFill>
                <a:latin typeface="Arial Black" panose="020B0A04020102020204" pitchFamily="34" charset="0"/>
              </a:rPr>
              <a:t>They both execute a TODD leaving the property to a 3</a:t>
            </a:r>
            <a:r>
              <a:rPr lang="en-US" sz="2400" baseline="30000" dirty="0">
                <a:solidFill>
                  <a:schemeClr val="tx1"/>
                </a:solidFill>
                <a:latin typeface="Arial Black" panose="020B0A04020102020204" pitchFamily="34" charset="0"/>
              </a:rPr>
              <a:t>rd</a:t>
            </a:r>
            <a:r>
              <a:rPr lang="en-US" sz="2400" dirty="0">
                <a:solidFill>
                  <a:schemeClr val="tx1"/>
                </a:solidFill>
                <a:latin typeface="Arial Black" panose="020B0A04020102020204" pitchFamily="34" charset="0"/>
              </a:rPr>
              <a:t> person, mistakenly using the Grantor Joint Tenants form.  It is recorded on the certificate in 2016.</a:t>
            </a:r>
          </a:p>
          <a:p>
            <a:r>
              <a:rPr lang="en-US" sz="2400" dirty="0">
                <a:solidFill>
                  <a:schemeClr val="tx1"/>
                </a:solidFill>
                <a:latin typeface="Arial Black" panose="020B0A04020102020204" pitchFamily="34" charset="0"/>
              </a:rPr>
              <a:t>Today, they both execute and submit for recording a QCD conveying wife’s interest to husband, but no replacement TODD.</a:t>
            </a:r>
          </a:p>
          <a:p>
            <a:endParaRPr lang="en-US" sz="2400" b="1" dirty="0">
              <a:solidFill>
                <a:schemeClr val="tx1"/>
              </a:solidFill>
              <a:latin typeface="Arial Black" panose="020B0A04020102020204" pitchFamily="34" charset="0"/>
            </a:endParaRPr>
          </a:p>
          <a:p>
            <a:pPr algn="ctr"/>
            <a:r>
              <a:rPr lang="en-US" sz="2800" b="1" dirty="0">
                <a:solidFill>
                  <a:schemeClr val="accent2"/>
                </a:solidFill>
                <a:latin typeface="Arial Black" panose="020B0A04020102020204" pitchFamily="34" charset="0"/>
              </a:rPr>
              <a:t>What if the After Acquired title box is checked?</a:t>
            </a:r>
          </a:p>
          <a:p>
            <a:pPr algn="r"/>
            <a:r>
              <a:rPr lang="en-US" sz="1500" dirty="0">
                <a:solidFill>
                  <a:schemeClr val="tx1"/>
                </a:solidFill>
                <a:latin typeface="Arial Black" panose="020B0A04020102020204" pitchFamily="34" charset="0"/>
              </a:rPr>
              <a:t>Kathy</a:t>
            </a:r>
          </a:p>
          <a:p>
            <a:pPr algn="ctr"/>
            <a:endParaRPr lang="en-US" sz="2800" b="1" dirty="0">
              <a:solidFill>
                <a:schemeClr val="accent2"/>
              </a:solidFill>
              <a:latin typeface="Arial Black" panose="020B0A04020102020204" pitchFamily="34" charset="0"/>
            </a:endParaRPr>
          </a:p>
        </p:txBody>
      </p:sp>
      <p:sp>
        <p:nvSpPr>
          <p:cNvPr id="6" name="Title 3">
            <a:extLst>
              <a:ext uri="{FF2B5EF4-FFF2-40B4-BE49-F238E27FC236}">
                <a16:creationId xmlns:a16="http://schemas.microsoft.com/office/drawing/2014/main" id="{7AFC86C5-FD5F-4564-BE90-E92F1356A8DB}"/>
              </a:ext>
            </a:extLst>
          </p:cNvPr>
          <p:cNvSpPr>
            <a:spLocks noGrp="1"/>
          </p:cNvSpPr>
          <p:nvPr>
            <p:ph type="title"/>
          </p:nvPr>
        </p:nvSpPr>
        <p:spPr>
          <a:xfrm>
            <a:off x="1097280" y="1064483"/>
            <a:ext cx="10058400" cy="672877"/>
          </a:xfrm>
          <a:prstGeom prst="rect">
            <a:avLst/>
          </a:prstGeom>
        </p:spPr>
        <p:txBody>
          <a:bodyPr wrap="square">
            <a:spAutoFit/>
          </a:bodyPr>
          <a:lstStyle/>
          <a:p>
            <a:pPr algn="ctr"/>
            <a:r>
              <a:rPr lang="en-US" sz="4400" b="1" dirty="0">
                <a:solidFill>
                  <a:schemeClr val="accent2"/>
                </a:solidFill>
                <a:latin typeface="Arial Black" panose="020B0A04020102020204" pitchFamily="34" charset="0"/>
                <a:cs typeface="Arial" panose="020B0604020202020204" pitchFamily="34" charset="0"/>
              </a:rPr>
              <a:t>SCENARIO – PART 1</a:t>
            </a:r>
            <a:endParaRPr lang="en-US" sz="4400" dirty="0"/>
          </a:p>
        </p:txBody>
      </p:sp>
    </p:spTree>
    <p:extLst>
      <p:ext uri="{BB962C8B-B14F-4D97-AF65-F5344CB8AC3E}">
        <p14:creationId xmlns:p14="http://schemas.microsoft.com/office/powerpoint/2010/main" val="3446424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1441525"/>
            <a:ext cx="10284311" cy="67773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9158D5CA-AA79-422F-A0BD-FA63C32F62E0}"/>
              </a:ext>
            </a:extLst>
          </p:cNvPr>
          <p:cNvSpPr/>
          <p:nvPr/>
        </p:nvSpPr>
        <p:spPr>
          <a:xfrm>
            <a:off x="654757" y="1591733"/>
            <a:ext cx="10927644" cy="6601807"/>
          </a:xfrm>
          <a:prstGeom prst="rect">
            <a:avLst/>
          </a:prstGeom>
        </p:spPr>
        <p:txBody>
          <a:bodyPr wrap="square">
            <a:spAutoFit/>
          </a:bodyPr>
          <a:lstStyle/>
          <a:p>
            <a:pPr marL="571500" marR="0" lvl="0" indent="-571500" algn="ctr">
              <a:spcBef>
                <a:spcPts val="0"/>
              </a:spcBef>
              <a:spcAft>
                <a:spcPts val="0"/>
              </a:spcAft>
              <a:buFont typeface="Wingdings" panose="05000000000000000000" pitchFamily="2" charset="2"/>
              <a:buChar char="ü"/>
            </a:pPr>
            <a:endParaRPr lang="en-US" sz="3600" dirty="0">
              <a:latin typeface="Arial Black" panose="020B0A04020102020204" pitchFamily="34" charset="0"/>
              <a:ea typeface="Times New Roman" panose="02020603050405020304" pitchFamily="18" charset="0"/>
            </a:endParaRPr>
          </a:p>
          <a:p>
            <a:pPr marL="571500" marR="0" lvl="0" indent="-571500" algn="ctr">
              <a:spcBef>
                <a:spcPts val="0"/>
              </a:spcBef>
              <a:spcAft>
                <a:spcPts val="0"/>
              </a:spcAft>
              <a:buFont typeface="Wingdings" panose="05000000000000000000" pitchFamily="2" charset="2"/>
              <a:buChar char="ü"/>
            </a:pPr>
            <a:r>
              <a:rPr lang="en-US" sz="3600" dirty="0">
                <a:latin typeface="Arial Black" panose="020B0A04020102020204" pitchFamily="34" charset="0"/>
                <a:ea typeface="Times New Roman" panose="02020603050405020304" pitchFamily="18" charset="0"/>
              </a:rPr>
              <a:t>Title Standards</a:t>
            </a:r>
          </a:p>
          <a:p>
            <a:pPr marL="571500" marR="0" lvl="0" indent="-571500" algn="ctr">
              <a:spcBef>
                <a:spcPts val="0"/>
              </a:spcBef>
              <a:spcAft>
                <a:spcPts val="0"/>
              </a:spcAft>
              <a:buFont typeface="Wingdings" panose="05000000000000000000" pitchFamily="2" charset="2"/>
              <a:buChar char="ü"/>
            </a:pPr>
            <a:r>
              <a:rPr lang="en-US" sz="3600" dirty="0">
                <a:latin typeface="Arial Black" panose="020B0A04020102020204" pitchFamily="34" charset="0"/>
                <a:ea typeface="Times New Roman" panose="02020603050405020304" pitchFamily="18" charset="0"/>
              </a:rPr>
              <a:t>White Pages</a:t>
            </a:r>
          </a:p>
          <a:p>
            <a:pPr marL="571500" marR="0" lvl="0" indent="-571500" algn="ctr">
              <a:spcBef>
                <a:spcPts val="0"/>
              </a:spcBef>
              <a:spcAft>
                <a:spcPts val="0"/>
              </a:spcAft>
              <a:buFont typeface="Wingdings" panose="05000000000000000000" pitchFamily="2" charset="2"/>
              <a:buChar char="ü"/>
            </a:pPr>
            <a:r>
              <a:rPr lang="en-US" sz="3600" dirty="0">
                <a:latin typeface="Arial Black" panose="020B0A04020102020204" pitchFamily="34" charset="0"/>
                <a:ea typeface="Times New Roman" panose="02020603050405020304" pitchFamily="18" charset="0"/>
              </a:rPr>
              <a:t>Legal Description Guidelines</a:t>
            </a:r>
          </a:p>
          <a:p>
            <a:pPr marR="0" lvl="0" algn="ctr">
              <a:spcBef>
                <a:spcPts val="0"/>
              </a:spcBef>
              <a:spcAft>
                <a:spcPts val="0"/>
              </a:spcAft>
            </a:pPr>
            <a:endParaRPr lang="en-US" sz="3600" dirty="0">
              <a:latin typeface="Arial Black" panose="020B0A04020102020204" pitchFamily="34" charset="0"/>
              <a:ea typeface="Times New Roman" panose="02020603050405020304" pitchFamily="18" charset="0"/>
            </a:endParaRPr>
          </a:p>
          <a:p>
            <a:pPr marR="0" lvl="0" algn="ctr">
              <a:spcBef>
                <a:spcPts val="0"/>
              </a:spcBef>
              <a:spcAft>
                <a:spcPts val="0"/>
              </a:spcAft>
            </a:pPr>
            <a:r>
              <a:rPr lang="en-US" sz="2400" dirty="0">
                <a:latin typeface="Arial Black" panose="020B0A04020102020204" pitchFamily="34" charset="0"/>
                <a:ea typeface="Times New Roman" panose="02020603050405020304" pitchFamily="18" charset="0"/>
              </a:rPr>
              <a:t>The public access point is: </a:t>
            </a:r>
          </a:p>
          <a:p>
            <a:pPr marR="0" lvl="0" algn="ctr">
              <a:spcBef>
                <a:spcPts val="0"/>
              </a:spcBef>
              <a:spcAft>
                <a:spcPts val="0"/>
              </a:spcAft>
            </a:pPr>
            <a:r>
              <a:rPr lang="en-US" sz="2400" dirty="0">
                <a:latin typeface="Arial Black" panose="020B0A04020102020204" pitchFamily="34" charset="0"/>
                <a:ea typeface="Times New Roman" panose="02020603050405020304" pitchFamily="18" charset="0"/>
                <a:hlinkClick r:id="rId2"/>
              </a:rPr>
              <a:t>www.mnbar.org/MNtitlestandards</a:t>
            </a:r>
            <a:r>
              <a:rPr lang="en-US" sz="2400" dirty="0">
                <a:latin typeface="Arial Black" panose="020B0A04020102020204" pitchFamily="34" charset="0"/>
                <a:ea typeface="Times New Roman" panose="02020603050405020304" pitchFamily="18" charset="0"/>
              </a:rPr>
              <a:t>  </a:t>
            </a:r>
          </a:p>
          <a:p>
            <a:pPr marR="0" lvl="0" algn="ctr">
              <a:spcBef>
                <a:spcPts val="0"/>
              </a:spcBef>
              <a:spcAft>
                <a:spcPts val="0"/>
              </a:spcAft>
            </a:pPr>
            <a:r>
              <a:rPr lang="en-US" sz="2400" dirty="0">
                <a:latin typeface="Arial Black" panose="020B0A04020102020204" pitchFamily="34" charset="0"/>
                <a:ea typeface="Times New Roman" panose="02020603050405020304" pitchFamily="18" charset="0"/>
              </a:rPr>
              <a:t>OR</a:t>
            </a:r>
          </a:p>
          <a:p>
            <a:pPr marR="0" lvl="0" algn="ctr">
              <a:spcBef>
                <a:spcPts val="0"/>
              </a:spcBef>
              <a:spcAft>
                <a:spcPts val="0"/>
              </a:spcAft>
            </a:pPr>
            <a:r>
              <a:rPr lang="en-US" sz="2400" dirty="0">
                <a:latin typeface="Arial Black" panose="020B0A04020102020204" pitchFamily="34" charset="0"/>
                <a:ea typeface="Times New Roman" panose="02020603050405020304" pitchFamily="18" charset="0"/>
                <a:hlinkClick r:id="rId3"/>
              </a:rPr>
              <a:t>www.mnbar.org/MN-Title-Standards</a:t>
            </a:r>
            <a:r>
              <a:rPr lang="en-US" sz="2400" dirty="0">
                <a:latin typeface="Arial Black" panose="020B0A04020102020204" pitchFamily="34" charset="0"/>
                <a:ea typeface="Times New Roman" panose="02020603050405020304" pitchFamily="18" charset="0"/>
              </a:rPr>
              <a:t> </a:t>
            </a:r>
          </a:p>
          <a:p>
            <a:pPr marR="0" lvl="0" algn="ctr">
              <a:spcBef>
                <a:spcPts val="0"/>
              </a:spcBef>
              <a:spcAft>
                <a:spcPts val="0"/>
              </a:spcAft>
            </a:pPr>
            <a:endParaRPr lang="en-US" sz="2400" dirty="0">
              <a:latin typeface="Arial Black" panose="020B0A04020102020204" pitchFamily="34" charset="0"/>
              <a:ea typeface="Times New Roman" panose="02020603050405020304" pitchFamily="18" charset="0"/>
            </a:endParaRPr>
          </a:p>
          <a:p>
            <a:pPr marR="0" lvl="0" algn="ctr">
              <a:spcBef>
                <a:spcPts val="0"/>
              </a:spcBef>
              <a:spcAft>
                <a:spcPts val="0"/>
              </a:spcAft>
            </a:pPr>
            <a:endParaRPr lang="en-US" sz="3600" dirty="0">
              <a:latin typeface="Arial Black" panose="020B0A04020102020204" pitchFamily="34" charset="0"/>
              <a:ea typeface="Times New Roman" panose="02020603050405020304" pitchFamily="18" charset="0"/>
            </a:endParaRPr>
          </a:p>
          <a:p>
            <a:pPr marR="0" lvl="0" algn="ctr">
              <a:spcBef>
                <a:spcPts val="0"/>
              </a:spcBef>
              <a:spcAft>
                <a:spcPts val="0"/>
              </a:spcAft>
            </a:pPr>
            <a:endParaRPr lang="en-US" sz="3600" dirty="0">
              <a:latin typeface="Arial Black" panose="020B0A04020102020204" pitchFamily="34" charset="0"/>
              <a:ea typeface="Times New Roman" panose="02020603050405020304" pitchFamily="18" charset="0"/>
            </a:endParaRPr>
          </a:p>
          <a:p>
            <a:pPr marR="0" lvl="0" algn="ctr">
              <a:spcBef>
                <a:spcPts val="0"/>
              </a:spcBef>
              <a:spcAft>
                <a:spcPts val="0"/>
              </a:spcAft>
            </a:pPr>
            <a:endParaRPr lang="en-US" sz="3600" dirty="0">
              <a:latin typeface="Arial Black" panose="020B0A04020102020204" pitchFamily="34" charset="0"/>
              <a:ea typeface="Times New Roman" panose="02020603050405020304" pitchFamily="18" charset="0"/>
            </a:endParaRPr>
          </a:p>
          <a:p>
            <a:pPr marR="0" lvl="0" algn="r">
              <a:spcBef>
                <a:spcPts val="0"/>
              </a:spcBef>
              <a:spcAft>
                <a:spcPts val="0"/>
              </a:spcAft>
            </a:pPr>
            <a:endParaRPr lang="en-US" sz="1500" dirty="0">
              <a:latin typeface="Arial Black" panose="020B0A04020102020204" pitchFamily="34" charset="0"/>
              <a:ea typeface="Times New Roman" panose="02020603050405020304" pitchFamily="18" charset="0"/>
            </a:endParaRPr>
          </a:p>
        </p:txBody>
      </p:sp>
      <p:sp>
        <p:nvSpPr>
          <p:cNvPr id="3" name="TextBox 2">
            <a:extLst>
              <a:ext uri="{FF2B5EF4-FFF2-40B4-BE49-F238E27FC236}">
                <a16:creationId xmlns:a16="http://schemas.microsoft.com/office/drawing/2014/main" id="{647B4A85-4BCD-4397-92FF-5141BC13486D}"/>
              </a:ext>
            </a:extLst>
          </p:cNvPr>
          <p:cNvSpPr txBox="1"/>
          <p:nvPr/>
        </p:nvSpPr>
        <p:spPr>
          <a:xfrm>
            <a:off x="1309577" y="880451"/>
            <a:ext cx="9493955" cy="830997"/>
          </a:xfrm>
          <a:prstGeom prst="rect">
            <a:avLst/>
          </a:prstGeom>
          <a:noFill/>
        </p:spPr>
        <p:txBody>
          <a:bodyPr wrap="square" rtlCol="0">
            <a:spAutoFit/>
          </a:bodyPr>
          <a:lstStyle/>
          <a:p>
            <a:pPr algn="ctr"/>
            <a:r>
              <a:rPr lang="en-US" sz="4800" i="1" dirty="0">
                <a:solidFill>
                  <a:schemeClr val="accent2"/>
                </a:solidFill>
                <a:latin typeface="Arial Black" panose="020B0A04020102020204" pitchFamily="34" charset="0"/>
              </a:rPr>
              <a:t>NOW AVAILABLE FREE!</a:t>
            </a:r>
          </a:p>
        </p:txBody>
      </p:sp>
    </p:spTree>
    <p:extLst>
      <p:ext uri="{BB962C8B-B14F-4D97-AF65-F5344CB8AC3E}">
        <p14:creationId xmlns:p14="http://schemas.microsoft.com/office/powerpoint/2010/main" val="30427681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5979" y="1140125"/>
            <a:ext cx="10283293" cy="7166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998425" y="609601"/>
            <a:ext cx="10058400" cy="5633156"/>
          </a:xfrm>
        </p:spPr>
        <p:txBody>
          <a:bodyPr>
            <a:normAutofit lnSpcReduction="10000"/>
          </a:bodyPr>
          <a:lstStyle/>
          <a:p>
            <a:pPr marL="0" indent="0" algn="ctr">
              <a:buNone/>
            </a:pPr>
            <a:r>
              <a:rPr lang="en-US" sz="3200" b="1" dirty="0">
                <a:solidFill>
                  <a:schemeClr val="accent2"/>
                </a:solidFill>
                <a:latin typeface="Arial Black" panose="020B0A04020102020204" pitchFamily="34" charset="0"/>
                <a:cs typeface="Arial" panose="020B0604020202020204" pitchFamily="34" charset="0"/>
              </a:rPr>
              <a:t>SCENARIO – PART 2</a:t>
            </a:r>
            <a:endParaRPr lang="en-US" sz="3200" dirty="0">
              <a:latin typeface="Arial Black" panose="020B0A04020102020204" pitchFamily="34" charset="0"/>
            </a:endParaRPr>
          </a:p>
          <a:p>
            <a:pPr marL="0" indent="0">
              <a:buNone/>
            </a:pPr>
            <a:r>
              <a:rPr lang="en-US" sz="3200" dirty="0">
                <a:latin typeface="Arial Black" panose="020B0A04020102020204" pitchFamily="34" charset="0"/>
              </a:rPr>
              <a:t>When the Registrar cancels the existing Certificate of Title and issues a new one to husband, should the Registrar omit the memorial of the TODD or should it be carried forward onto the new certificate?</a:t>
            </a:r>
          </a:p>
          <a:p>
            <a:pPr marL="0" indent="0">
              <a:buNone/>
            </a:pPr>
            <a:endParaRPr lang="en-US" sz="200" dirty="0">
              <a:latin typeface="Arial Black" panose="020B0A04020102020204" pitchFamily="34" charset="0"/>
            </a:endParaRPr>
          </a:p>
          <a:p>
            <a:pPr>
              <a:buFont typeface="Wingdings" panose="05000000000000000000" pitchFamily="2" charset="2"/>
              <a:buChar char="Ø"/>
            </a:pPr>
            <a:r>
              <a:rPr lang="en-US" sz="1800" dirty="0">
                <a:solidFill>
                  <a:schemeClr val="accent2"/>
                </a:solidFill>
                <a:latin typeface="Arial Black" panose="020B0A04020102020204" pitchFamily="34" charset="0"/>
              </a:rPr>
              <a:t>Both husband and wife had a ½ interest in the property prior to the TODD.  </a:t>
            </a:r>
          </a:p>
          <a:p>
            <a:pPr>
              <a:buFont typeface="Wingdings" panose="05000000000000000000" pitchFamily="2" charset="2"/>
              <a:buChar char="Ø"/>
            </a:pPr>
            <a:r>
              <a:rPr lang="en-US" sz="1800" dirty="0">
                <a:solidFill>
                  <a:schemeClr val="accent2"/>
                </a:solidFill>
                <a:latin typeface="Arial Black" panose="020B0A04020102020204" pitchFamily="34" charset="0"/>
              </a:rPr>
              <a:t>QCD gives wife’s interest to husband. </a:t>
            </a:r>
          </a:p>
          <a:p>
            <a:pPr>
              <a:buFont typeface="Wingdings" panose="05000000000000000000" pitchFamily="2" charset="2"/>
              <a:buChar char="Ø"/>
            </a:pPr>
            <a:r>
              <a:rPr lang="en-US" sz="1800" dirty="0">
                <a:solidFill>
                  <a:schemeClr val="accent2"/>
                </a:solidFill>
                <a:latin typeface="Arial Black" panose="020B0A04020102020204" pitchFamily="34" charset="0"/>
              </a:rPr>
              <a:t>Husband’s original ½ interest was designated in the TODD</a:t>
            </a:r>
          </a:p>
          <a:p>
            <a:pPr>
              <a:buFont typeface="Wingdings" panose="05000000000000000000" pitchFamily="2" charset="2"/>
              <a:buChar char="Ø"/>
            </a:pPr>
            <a:r>
              <a:rPr lang="en-US" sz="1800" dirty="0">
                <a:solidFill>
                  <a:schemeClr val="accent2"/>
                </a:solidFill>
                <a:latin typeface="Arial Black" panose="020B0A04020102020204" pitchFamily="34" charset="0"/>
              </a:rPr>
              <a:t>Husband still has ½ interest from his wife.</a:t>
            </a:r>
          </a:p>
          <a:p>
            <a:pPr>
              <a:buFont typeface="Wingdings" panose="05000000000000000000" pitchFamily="2" charset="2"/>
              <a:buChar char="Ø"/>
            </a:pPr>
            <a:endParaRPr lang="en-US" sz="100" dirty="0">
              <a:solidFill>
                <a:schemeClr val="accent2"/>
              </a:solidFill>
              <a:latin typeface="Arial Black" panose="020B0A04020102020204" pitchFamily="34" charset="0"/>
            </a:endParaRPr>
          </a:p>
          <a:p>
            <a:pPr algn="ctr"/>
            <a:r>
              <a:rPr lang="en-US" sz="2800" dirty="0">
                <a:latin typeface="Arial Black" panose="020B0A04020102020204" pitchFamily="34" charset="0"/>
              </a:rPr>
              <a:t>I would not drop the TODD.</a:t>
            </a:r>
          </a:p>
          <a:p>
            <a:pPr algn="r"/>
            <a:r>
              <a:rPr lang="en-US" sz="1500" dirty="0">
                <a:solidFill>
                  <a:schemeClr val="tx1"/>
                </a:solidFill>
                <a:latin typeface="Arial Black" panose="020B0A04020102020204" pitchFamily="34" charset="0"/>
              </a:rPr>
              <a:t>Kathy</a:t>
            </a:r>
          </a:p>
        </p:txBody>
      </p:sp>
      <p:sp>
        <p:nvSpPr>
          <p:cNvPr id="6" name="Title 3">
            <a:extLst>
              <a:ext uri="{FF2B5EF4-FFF2-40B4-BE49-F238E27FC236}">
                <a16:creationId xmlns:a16="http://schemas.microsoft.com/office/drawing/2014/main" id="{7AFC86C5-FD5F-4564-BE90-E92F1356A8DB}"/>
              </a:ext>
            </a:extLst>
          </p:cNvPr>
          <p:cNvSpPr>
            <a:spLocks noGrp="1"/>
          </p:cNvSpPr>
          <p:nvPr>
            <p:ph type="title"/>
          </p:nvPr>
        </p:nvSpPr>
        <p:spPr>
          <a:xfrm>
            <a:off x="1097280" y="1064483"/>
            <a:ext cx="10058400" cy="672877"/>
          </a:xfrm>
          <a:prstGeom prst="rect">
            <a:avLst/>
          </a:prstGeom>
        </p:spPr>
        <p:txBody>
          <a:bodyPr wrap="square">
            <a:spAutoFit/>
          </a:bodyPr>
          <a:lstStyle/>
          <a:p>
            <a:pPr algn="ctr"/>
            <a:r>
              <a:rPr lang="en-US" sz="4400" b="1" dirty="0">
                <a:solidFill>
                  <a:schemeClr val="accent2"/>
                </a:solidFill>
                <a:latin typeface="Arial Black" panose="020B0A04020102020204" pitchFamily="34" charset="0"/>
                <a:cs typeface="Arial" panose="020B0604020202020204" pitchFamily="34" charset="0"/>
              </a:rPr>
              <a:t> </a:t>
            </a:r>
            <a:endParaRPr lang="en-US" sz="4400" dirty="0"/>
          </a:p>
        </p:txBody>
      </p:sp>
    </p:spTree>
    <p:extLst>
      <p:ext uri="{BB962C8B-B14F-4D97-AF65-F5344CB8AC3E}">
        <p14:creationId xmlns:p14="http://schemas.microsoft.com/office/powerpoint/2010/main" val="212021751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5979" y="1140125"/>
            <a:ext cx="10283293" cy="7166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998424" y="2223911"/>
            <a:ext cx="10170847" cy="4390332"/>
          </a:xfrm>
        </p:spPr>
        <p:txBody>
          <a:bodyPr>
            <a:normAutofit/>
          </a:bodyPr>
          <a:lstStyle/>
          <a:p>
            <a:r>
              <a:rPr lang="en-US" sz="2800" dirty="0">
                <a:latin typeface="Arial Black" panose="020B0A04020102020204" pitchFamily="34" charset="0"/>
              </a:rPr>
              <a:t>The strictest requirement would be a Proceeding Subsequent to re-establish the location of the JLM. Something less involved could be acceptable if properly documented. </a:t>
            </a:r>
          </a:p>
          <a:p>
            <a:r>
              <a:rPr lang="en-US" sz="2800" dirty="0">
                <a:latin typeface="Arial Black" panose="020B0A04020102020204" pitchFamily="34" charset="0"/>
              </a:rPr>
              <a:t>For example, if the JLM will not in fact be removed, merely covered in several layers of concrete and asphalt appropriate witness monuments could be set to enable future surveyors to locate the JLM without disturbing the concrete.</a:t>
            </a:r>
          </a:p>
          <a:p>
            <a:pPr algn="r"/>
            <a:r>
              <a:rPr lang="en-US" sz="1500" dirty="0">
                <a:latin typeface="Arial Black" panose="020B0A04020102020204" pitchFamily="34" charset="0"/>
              </a:rPr>
              <a:t>Wayne</a:t>
            </a:r>
          </a:p>
          <a:p>
            <a:endParaRPr lang="en-US" sz="2400" b="1" dirty="0"/>
          </a:p>
        </p:txBody>
      </p:sp>
      <p:sp>
        <p:nvSpPr>
          <p:cNvPr id="6" name="Title 3">
            <a:extLst>
              <a:ext uri="{FF2B5EF4-FFF2-40B4-BE49-F238E27FC236}">
                <a16:creationId xmlns:a16="http://schemas.microsoft.com/office/drawing/2014/main" id="{7AFC86C5-FD5F-4564-BE90-E92F1356A8DB}"/>
              </a:ext>
            </a:extLst>
          </p:cNvPr>
          <p:cNvSpPr>
            <a:spLocks noGrp="1"/>
          </p:cNvSpPr>
          <p:nvPr>
            <p:ph type="title"/>
          </p:nvPr>
        </p:nvSpPr>
        <p:spPr>
          <a:xfrm>
            <a:off x="451556" y="543185"/>
            <a:ext cx="11051379" cy="1194173"/>
          </a:xfrm>
          <a:prstGeom prst="rect">
            <a:avLst/>
          </a:prstGeom>
        </p:spPr>
        <p:txBody>
          <a:bodyPr wrap="square">
            <a:spAutoFit/>
          </a:bodyPr>
          <a:lstStyle/>
          <a:p>
            <a:pPr algn="ctr"/>
            <a:r>
              <a:rPr lang="en-US" sz="2800" dirty="0">
                <a:solidFill>
                  <a:schemeClr val="accent2"/>
                </a:solidFill>
                <a:latin typeface="Arial Black" panose="020B0A04020102020204" pitchFamily="34" charset="0"/>
              </a:rPr>
              <a:t>A construction project will require the removal of a Judicial Landmark. What procedure should be used to perpetuate the location of the JLM?</a:t>
            </a:r>
          </a:p>
        </p:txBody>
      </p:sp>
    </p:spTree>
    <p:extLst>
      <p:ext uri="{BB962C8B-B14F-4D97-AF65-F5344CB8AC3E}">
        <p14:creationId xmlns:p14="http://schemas.microsoft.com/office/powerpoint/2010/main" val="221244258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5979" y="1140125"/>
            <a:ext cx="10283293" cy="7166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998425" y="643468"/>
            <a:ext cx="10058400" cy="5970776"/>
          </a:xfrm>
        </p:spPr>
        <p:txBody>
          <a:bodyPr>
            <a:normAutofit/>
          </a:bodyPr>
          <a:lstStyle/>
          <a:p>
            <a:pPr lvl="0"/>
            <a:r>
              <a:rPr lang="en-US" sz="2800" dirty="0">
                <a:latin typeface="Arial Black" panose="020B0A04020102020204" pitchFamily="34" charset="0"/>
              </a:rPr>
              <a:t>Registered property is sold at execution sale to “A” and after redemption period runs “A” sells to “B”, all this occurring more than 20 years ago, with the documents evidencing the foregoing memorialized on the Certificate of Title.</a:t>
            </a:r>
          </a:p>
          <a:p>
            <a:r>
              <a:rPr lang="en-US" dirty="0"/>
              <a:t> </a:t>
            </a:r>
          </a:p>
          <a:p>
            <a:pPr marL="457200" lvl="0" indent="-457200">
              <a:buFont typeface="+mj-lt"/>
              <a:buAutoNum type="alphaUcPeriod"/>
            </a:pPr>
            <a:r>
              <a:rPr lang="en-US" dirty="0">
                <a:solidFill>
                  <a:schemeClr val="accent2"/>
                </a:solidFill>
                <a:latin typeface="Arial Black" panose="020B0A04020102020204" pitchFamily="34" charset="0"/>
              </a:rPr>
              <a:t>Is a proceeding subsequent required to issue a new certificate of title to “B”?</a:t>
            </a:r>
          </a:p>
          <a:p>
            <a:pPr marL="457200" lvl="0" indent="-457200">
              <a:buFont typeface="+mj-lt"/>
              <a:buAutoNum type="alphaUcPeriod"/>
            </a:pPr>
            <a:r>
              <a:rPr lang="en-US" dirty="0">
                <a:solidFill>
                  <a:schemeClr val="accent2"/>
                </a:solidFill>
                <a:latin typeface="Arial Black" panose="020B0A04020102020204" pitchFamily="34" charset="0"/>
              </a:rPr>
              <a:t>If “B” is selling to “C”, could an examiner issue a directive for issuance of a new certificate of title in “C’s” name pursuant to Minn. Stat. § 508.71, </a:t>
            </a:r>
            <a:r>
              <a:rPr lang="en-US" dirty="0" err="1">
                <a:solidFill>
                  <a:schemeClr val="accent2"/>
                </a:solidFill>
                <a:latin typeface="Arial Black" panose="020B0A04020102020204" pitchFamily="34" charset="0"/>
              </a:rPr>
              <a:t>Subd</a:t>
            </a:r>
            <a:r>
              <a:rPr lang="en-US" dirty="0">
                <a:solidFill>
                  <a:schemeClr val="accent2"/>
                </a:solidFill>
                <a:latin typeface="Arial Black" panose="020B0A04020102020204" pitchFamily="34" charset="0"/>
              </a:rPr>
              <a:t>. 3?</a:t>
            </a:r>
          </a:p>
          <a:p>
            <a:pPr marL="457200" lvl="0" indent="-457200">
              <a:buFont typeface="+mj-lt"/>
              <a:buAutoNum type="alphaUcPeriod"/>
            </a:pPr>
            <a:endParaRPr lang="en-US" dirty="0">
              <a:solidFill>
                <a:schemeClr val="accent2"/>
              </a:solidFill>
              <a:latin typeface="Arial Black" panose="020B0A04020102020204" pitchFamily="34" charset="0"/>
            </a:endParaRPr>
          </a:p>
          <a:p>
            <a:pPr marL="0" lvl="0" indent="0">
              <a:buNone/>
            </a:pPr>
            <a:endParaRPr lang="en-US" dirty="0">
              <a:solidFill>
                <a:schemeClr val="accent2"/>
              </a:solidFill>
              <a:latin typeface="Arial Black" panose="020B0A04020102020204" pitchFamily="34" charset="0"/>
            </a:endParaRPr>
          </a:p>
          <a:p>
            <a:pPr marL="0" lvl="0" indent="0" algn="r">
              <a:buNone/>
            </a:pPr>
            <a:r>
              <a:rPr lang="en-US" sz="1500" dirty="0">
                <a:solidFill>
                  <a:schemeClr val="tx1"/>
                </a:solidFill>
                <a:latin typeface="Arial Black" panose="020B0A04020102020204" pitchFamily="34" charset="0"/>
              </a:rPr>
              <a:t>Bob</a:t>
            </a:r>
          </a:p>
          <a:p>
            <a:pPr marL="0" lvl="0" indent="0">
              <a:buNone/>
            </a:pPr>
            <a:endParaRPr lang="en-US" dirty="0">
              <a:solidFill>
                <a:schemeClr val="accent2"/>
              </a:solidFill>
              <a:latin typeface="Arial Black" panose="020B0A04020102020204" pitchFamily="34" charset="0"/>
            </a:endParaRPr>
          </a:p>
          <a:p>
            <a:pPr lvl="0"/>
            <a:endParaRPr lang="en-US" dirty="0">
              <a:solidFill>
                <a:schemeClr val="accent2"/>
              </a:solidFill>
              <a:latin typeface="Arial Black" panose="020B0A04020102020204" pitchFamily="34" charset="0"/>
            </a:endParaRPr>
          </a:p>
        </p:txBody>
      </p:sp>
      <p:sp>
        <p:nvSpPr>
          <p:cNvPr id="6" name="Title 3">
            <a:extLst>
              <a:ext uri="{FF2B5EF4-FFF2-40B4-BE49-F238E27FC236}">
                <a16:creationId xmlns:a16="http://schemas.microsoft.com/office/drawing/2014/main" id="{7AFC86C5-FD5F-4564-BE90-E92F1356A8DB}"/>
              </a:ext>
            </a:extLst>
          </p:cNvPr>
          <p:cNvSpPr>
            <a:spLocks noGrp="1"/>
          </p:cNvSpPr>
          <p:nvPr>
            <p:ph type="title"/>
          </p:nvPr>
        </p:nvSpPr>
        <p:spPr>
          <a:xfrm>
            <a:off x="1097280" y="1064483"/>
            <a:ext cx="10058400" cy="672877"/>
          </a:xfrm>
          <a:prstGeom prst="rect">
            <a:avLst/>
          </a:prstGeom>
        </p:spPr>
        <p:txBody>
          <a:bodyPr wrap="square">
            <a:spAutoFit/>
          </a:bodyPr>
          <a:lstStyle/>
          <a:p>
            <a:pPr algn="ctr"/>
            <a:r>
              <a:rPr lang="en-US" sz="4400" b="1" dirty="0">
                <a:solidFill>
                  <a:schemeClr val="accent2"/>
                </a:solidFill>
                <a:latin typeface="Arial Black" panose="020B0A04020102020204" pitchFamily="34" charset="0"/>
                <a:cs typeface="Arial" panose="020B0604020202020204" pitchFamily="34" charset="0"/>
              </a:rPr>
              <a:t> </a:t>
            </a:r>
            <a:endParaRPr lang="en-US" sz="4400" dirty="0"/>
          </a:p>
        </p:txBody>
      </p:sp>
    </p:spTree>
    <p:extLst>
      <p:ext uri="{BB962C8B-B14F-4D97-AF65-F5344CB8AC3E}">
        <p14:creationId xmlns:p14="http://schemas.microsoft.com/office/powerpoint/2010/main" val="5836588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5979" y="1140125"/>
            <a:ext cx="10283293" cy="7166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998425" y="2031999"/>
            <a:ext cx="10058400" cy="4582243"/>
          </a:xfrm>
        </p:spPr>
        <p:txBody>
          <a:bodyPr>
            <a:normAutofit/>
          </a:bodyPr>
          <a:lstStyle/>
          <a:p>
            <a:r>
              <a:rPr lang="en-US" sz="2800" b="1" dirty="0">
                <a:solidFill>
                  <a:schemeClr val="tx1"/>
                </a:solidFill>
              </a:rPr>
              <a:t>Upon the death of grantor/owner on a transfer on death deed (TODD), examiner review is now required before a new certificate of title will be issued to the TODD grantees.  The TODD is filed without examiner review.</a:t>
            </a:r>
          </a:p>
          <a:p>
            <a:endParaRPr lang="en-US" sz="2400" b="1" dirty="0">
              <a:solidFill>
                <a:schemeClr val="tx1"/>
              </a:solidFill>
            </a:endParaRPr>
          </a:p>
          <a:p>
            <a:r>
              <a:rPr lang="en-US" i="1" dirty="0"/>
              <a:t>MS507.071 </a:t>
            </a:r>
            <a:r>
              <a:rPr lang="en-US" i="1" dirty="0" err="1"/>
              <a:t>Subd</a:t>
            </a:r>
            <a:r>
              <a:rPr lang="en-US" i="1" dirty="0"/>
              <a:t> 8 No certification or approval of a TODD shall be required of the examiner of title prior to recording of the deed in the office of the Registrar of Titles.</a:t>
            </a:r>
          </a:p>
          <a:p>
            <a:r>
              <a:rPr lang="en-US" i="1" dirty="0" err="1"/>
              <a:t>Subd</a:t>
            </a:r>
            <a:r>
              <a:rPr lang="en-US" i="1" dirty="0"/>
              <a:t> 20 The affidavit, record of death, and clearance certificate, whether combined or separate, shall be prima facie evidence of the facts stated in each, and the registrar of titles may rely on the statements to transfer title to the property described in the clearance certificate.</a:t>
            </a:r>
          </a:p>
          <a:p>
            <a:pPr algn="r"/>
            <a:r>
              <a:rPr lang="en-US" sz="1500" dirty="0">
                <a:solidFill>
                  <a:schemeClr val="tx1"/>
                </a:solidFill>
                <a:latin typeface="Arial Black" panose="020B0A04020102020204" pitchFamily="34" charset="0"/>
              </a:rPr>
              <a:t>Kathy</a:t>
            </a:r>
          </a:p>
        </p:txBody>
      </p:sp>
      <p:sp>
        <p:nvSpPr>
          <p:cNvPr id="6" name="Title 3">
            <a:extLst>
              <a:ext uri="{FF2B5EF4-FFF2-40B4-BE49-F238E27FC236}">
                <a16:creationId xmlns:a16="http://schemas.microsoft.com/office/drawing/2014/main" id="{7AFC86C5-FD5F-4564-BE90-E92F1356A8DB}"/>
              </a:ext>
            </a:extLst>
          </p:cNvPr>
          <p:cNvSpPr>
            <a:spLocks noGrp="1"/>
          </p:cNvSpPr>
          <p:nvPr>
            <p:ph type="title"/>
          </p:nvPr>
        </p:nvSpPr>
        <p:spPr>
          <a:xfrm>
            <a:off x="1097280" y="488941"/>
            <a:ext cx="10058400" cy="1248419"/>
          </a:xfrm>
          <a:prstGeom prst="rect">
            <a:avLst/>
          </a:prstGeom>
        </p:spPr>
        <p:txBody>
          <a:bodyPr wrap="square">
            <a:spAutoFit/>
          </a:bodyPr>
          <a:lstStyle/>
          <a:p>
            <a:pPr algn="ctr"/>
            <a:r>
              <a:rPr lang="en-US" sz="4400" b="1" dirty="0">
                <a:solidFill>
                  <a:schemeClr val="accent2"/>
                </a:solidFill>
                <a:latin typeface="Arial Black" panose="020B0A04020102020204" pitchFamily="34" charset="0"/>
                <a:cs typeface="Arial" panose="020B0604020202020204" pitchFamily="34" charset="0"/>
              </a:rPr>
              <a:t>How Many Counties Require This?</a:t>
            </a:r>
            <a:endParaRPr lang="en-US" sz="4400" dirty="0"/>
          </a:p>
        </p:txBody>
      </p:sp>
    </p:spTree>
    <p:extLst>
      <p:ext uri="{BB962C8B-B14F-4D97-AF65-F5344CB8AC3E}">
        <p14:creationId xmlns:p14="http://schemas.microsoft.com/office/powerpoint/2010/main" val="422800170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5979" y="1140125"/>
            <a:ext cx="10283293" cy="7166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998425" y="643468"/>
            <a:ext cx="10058400" cy="5970776"/>
          </a:xfrm>
        </p:spPr>
        <p:txBody>
          <a:bodyPr>
            <a:normAutofit/>
          </a:bodyPr>
          <a:lstStyle/>
          <a:p>
            <a:pPr lvl="0"/>
            <a:r>
              <a:rPr lang="en-US" sz="3600" dirty="0">
                <a:latin typeface="Arial Black" panose="020B0A04020102020204" pitchFamily="34" charset="0"/>
              </a:rPr>
              <a:t>Title is in the name of a corporation or limited liability company that has been administratively dissolved.</a:t>
            </a:r>
          </a:p>
          <a:p>
            <a:r>
              <a:rPr lang="en-US" dirty="0"/>
              <a:t> </a:t>
            </a:r>
          </a:p>
          <a:p>
            <a:pPr marL="457200" lvl="0" indent="-457200">
              <a:buFont typeface="+mj-lt"/>
              <a:buAutoNum type="alphaUcPeriod"/>
            </a:pPr>
            <a:r>
              <a:rPr lang="en-US" dirty="0">
                <a:solidFill>
                  <a:schemeClr val="accent2"/>
                </a:solidFill>
                <a:latin typeface="Arial Black" panose="020B0A04020102020204" pitchFamily="34" charset="0"/>
              </a:rPr>
              <a:t>Does that status have to be addressed before deed from entity can be accepted and new certificate of title issued?</a:t>
            </a:r>
          </a:p>
          <a:p>
            <a:pPr marL="457200" lvl="0" indent="-457200">
              <a:buFont typeface="+mj-lt"/>
              <a:buAutoNum type="alphaUcPeriod"/>
            </a:pPr>
            <a:r>
              <a:rPr lang="en-US" dirty="0">
                <a:solidFill>
                  <a:schemeClr val="accent2"/>
                </a:solidFill>
                <a:latin typeface="Arial Black" panose="020B0A04020102020204" pitchFamily="34" charset="0"/>
              </a:rPr>
              <a:t>Can you simply recite in the deed that it is executed by the last officers of the entity without requiring any further documentation?</a:t>
            </a:r>
          </a:p>
          <a:p>
            <a:pPr marL="0" lvl="0" indent="0">
              <a:buNone/>
            </a:pPr>
            <a:endParaRPr lang="en-US" dirty="0">
              <a:solidFill>
                <a:schemeClr val="accent2"/>
              </a:solidFill>
              <a:latin typeface="Arial Black" panose="020B0A04020102020204" pitchFamily="34" charset="0"/>
            </a:endParaRPr>
          </a:p>
          <a:p>
            <a:pPr marL="0" lvl="0" indent="0">
              <a:buNone/>
            </a:pPr>
            <a:endParaRPr lang="en-US" dirty="0">
              <a:solidFill>
                <a:schemeClr val="accent2"/>
              </a:solidFill>
              <a:latin typeface="Arial Black" panose="020B0A04020102020204" pitchFamily="34" charset="0"/>
            </a:endParaRPr>
          </a:p>
          <a:p>
            <a:pPr marL="0" lvl="0" indent="0">
              <a:buNone/>
            </a:pPr>
            <a:endParaRPr lang="en-US" dirty="0">
              <a:solidFill>
                <a:schemeClr val="accent2"/>
              </a:solidFill>
              <a:latin typeface="Arial Black" panose="020B0A04020102020204" pitchFamily="34" charset="0"/>
            </a:endParaRPr>
          </a:p>
          <a:p>
            <a:pPr marL="0" lvl="0" indent="0">
              <a:buNone/>
            </a:pPr>
            <a:endParaRPr lang="en-US" dirty="0">
              <a:solidFill>
                <a:schemeClr val="accent2"/>
              </a:solidFill>
              <a:latin typeface="Arial Black" panose="020B0A04020102020204" pitchFamily="34" charset="0"/>
            </a:endParaRPr>
          </a:p>
          <a:p>
            <a:pPr marL="0" lvl="0" indent="0" algn="r">
              <a:buNone/>
            </a:pPr>
            <a:r>
              <a:rPr lang="en-US" sz="1500" dirty="0">
                <a:solidFill>
                  <a:schemeClr val="tx1"/>
                </a:solidFill>
                <a:latin typeface="Arial Black" panose="020B0A04020102020204" pitchFamily="34" charset="0"/>
              </a:rPr>
              <a:t>Bob</a:t>
            </a:r>
          </a:p>
          <a:p>
            <a:pPr lvl="0"/>
            <a:endParaRPr lang="en-US" dirty="0">
              <a:solidFill>
                <a:schemeClr val="accent2"/>
              </a:solidFill>
              <a:latin typeface="Arial Black" panose="020B0A04020102020204" pitchFamily="34" charset="0"/>
            </a:endParaRPr>
          </a:p>
        </p:txBody>
      </p:sp>
      <p:sp>
        <p:nvSpPr>
          <p:cNvPr id="6" name="Title 3">
            <a:extLst>
              <a:ext uri="{FF2B5EF4-FFF2-40B4-BE49-F238E27FC236}">
                <a16:creationId xmlns:a16="http://schemas.microsoft.com/office/drawing/2014/main" id="{7AFC86C5-FD5F-4564-BE90-E92F1356A8DB}"/>
              </a:ext>
            </a:extLst>
          </p:cNvPr>
          <p:cNvSpPr>
            <a:spLocks noGrp="1"/>
          </p:cNvSpPr>
          <p:nvPr>
            <p:ph type="title"/>
          </p:nvPr>
        </p:nvSpPr>
        <p:spPr>
          <a:xfrm>
            <a:off x="1097280" y="1064483"/>
            <a:ext cx="10058400" cy="672877"/>
          </a:xfrm>
          <a:prstGeom prst="rect">
            <a:avLst/>
          </a:prstGeom>
        </p:spPr>
        <p:txBody>
          <a:bodyPr wrap="square">
            <a:spAutoFit/>
          </a:bodyPr>
          <a:lstStyle/>
          <a:p>
            <a:pPr algn="ctr"/>
            <a:r>
              <a:rPr lang="en-US" sz="4400" b="1" dirty="0">
                <a:solidFill>
                  <a:schemeClr val="accent2"/>
                </a:solidFill>
                <a:latin typeface="Arial Black" panose="020B0A04020102020204" pitchFamily="34" charset="0"/>
                <a:cs typeface="Arial" panose="020B0604020202020204" pitchFamily="34" charset="0"/>
              </a:rPr>
              <a:t> </a:t>
            </a:r>
            <a:endParaRPr lang="en-US" sz="4400" dirty="0"/>
          </a:p>
        </p:txBody>
      </p:sp>
    </p:spTree>
    <p:extLst>
      <p:ext uri="{BB962C8B-B14F-4D97-AF65-F5344CB8AC3E}">
        <p14:creationId xmlns:p14="http://schemas.microsoft.com/office/powerpoint/2010/main" val="11639342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7624" y="1320800"/>
            <a:ext cx="10058400" cy="4837807"/>
          </a:xfrm>
        </p:spPr>
        <p:txBody>
          <a:bodyPr>
            <a:normAutofit/>
          </a:bodyPr>
          <a:lstStyle/>
          <a:p>
            <a:pPr lvl="0" algn="ctr"/>
            <a:r>
              <a:rPr lang="en-US" sz="3200" dirty="0">
                <a:solidFill>
                  <a:schemeClr val="accent2"/>
                </a:solidFill>
                <a:latin typeface="Arial Black" panose="020B0A04020102020204" pitchFamily="34" charset="0"/>
              </a:rPr>
              <a:t>If State Deeds do not expressly except minerals but minerals were owned by the fee owner at the time of the forfeiture, how 			should the minerals be handled? 				Who owns them following the 						forfeiture and State							 Deed conveyance?</a:t>
            </a:r>
          </a:p>
          <a:p>
            <a:pPr marL="0" lvl="0" indent="0" algn="ctr">
              <a:buNone/>
            </a:pPr>
            <a:endParaRPr lang="en-US" sz="3200" dirty="0">
              <a:solidFill>
                <a:schemeClr val="accent2"/>
              </a:solidFill>
              <a:latin typeface="Arial Black" panose="020B0A04020102020204" pitchFamily="34" charset="0"/>
            </a:endParaRPr>
          </a:p>
          <a:p>
            <a:pPr marL="0" lvl="0" indent="0" algn="r">
              <a:buNone/>
            </a:pPr>
            <a:r>
              <a:rPr lang="en-US" sz="1500" dirty="0">
                <a:solidFill>
                  <a:schemeClr val="tx1"/>
                </a:solidFill>
                <a:latin typeface="Arial Black" panose="020B0A04020102020204" pitchFamily="34" charset="0"/>
              </a:rPr>
              <a:t>Kim</a:t>
            </a:r>
            <a:r>
              <a:rPr lang="en-US" sz="3200" dirty="0">
                <a:solidFill>
                  <a:schemeClr val="accent2"/>
                </a:solidFill>
                <a:latin typeface="Arial Black" panose="020B0A04020102020204" pitchFamily="34" charset="0"/>
              </a:rPr>
              <a:t> </a:t>
            </a:r>
          </a:p>
        </p:txBody>
      </p:sp>
      <p:sp>
        <p:nvSpPr>
          <p:cNvPr id="5" name="Rectangle 4"/>
          <p:cNvSpPr/>
          <p:nvPr/>
        </p:nvSpPr>
        <p:spPr>
          <a:xfrm>
            <a:off x="899572" y="1737360"/>
            <a:ext cx="10394504" cy="12851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1F517FF4-4559-43E3-9086-601C2D0B1A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65148" y="3525457"/>
            <a:ext cx="2143125" cy="2143125"/>
          </a:xfrm>
          <a:prstGeom prst="rect">
            <a:avLst/>
          </a:prstGeom>
        </p:spPr>
      </p:pic>
    </p:spTree>
    <p:extLst>
      <p:ext uri="{BB962C8B-B14F-4D97-AF65-F5344CB8AC3E}">
        <p14:creationId xmlns:p14="http://schemas.microsoft.com/office/powerpoint/2010/main" val="24022664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1441525"/>
            <a:ext cx="10284311" cy="67773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Rectangle 1">
            <a:extLst>
              <a:ext uri="{FF2B5EF4-FFF2-40B4-BE49-F238E27FC236}">
                <a16:creationId xmlns:a16="http://schemas.microsoft.com/office/drawing/2014/main" id="{9158D5CA-AA79-422F-A0BD-FA63C32F62E0}"/>
              </a:ext>
            </a:extLst>
          </p:cNvPr>
          <p:cNvSpPr/>
          <p:nvPr/>
        </p:nvSpPr>
        <p:spPr>
          <a:xfrm>
            <a:off x="654757" y="1591733"/>
            <a:ext cx="10927644" cy="4201150"/>
          </a:xfrm>
          <a:prstGeom prst="rect">
            <a:avLst/>
          </a:prstGeom>
        </p:spPr>
        <p:txBody>
          <a:bodyPr wrap="square">
            <a:spAutoFit/>
          </a:bodyPr>
          <a:lstStyle/>
          <a:p>
            <a:pPr marR="0" lvl="0" algn="ctr">
              <a:spcBef>
                <a:spcPts val="0"/>
              </a:spcBef>
              <a:spcAft>
                <a:spcPts val="0"/>
              </a:spcAft>
            </a:pPr>
            <a:r>
              <a:rPr lang="en-US" sz="3600" dirty="0">
                <a:solidFill>
                  <a:schemeClr val="accent2"/>
                </a:solidFill>
                <a:latin typeface="Arial Black" panose="020B0A04020102020204" pitchFamily="34" charset="0"/>
                <a:ea typeface="Times New Roman" panose="02020603050405020304" pitchFamily="18" charset="0"/>
              </a:rPr>
              <a:t>John is the registered owner on COT. Deed and nothing more submitted signed: “Mary, as John’s heir, Grantor.”</a:t>
            </a:r>
            <a:r>
              <a:rPr lang="en-US" sz="3600" dirty="0">
                <a:latin typeface="Arial Black" panose="020B0A04020102020204" pitchFamily="34" charset="0"/>
                <a:ea typeface="Times New Roman" panose="02020603050405020304" pitchFamily="18" charset="0"/>
              </a:rPr>
              <a:t> </a:t>
            </a:r>
          </a:p>
          <a:p>
            <a:pPr marR="0" lvl="0" algn="ctr">
              <a:spcBef>
                <a:spcPts val="0"/>
              </a:spcBef>
              <a:spcAft>
                <a:spcPts val="0"/>
              </a:spcAft>
            </a:pPr>
            <a:endParaRPr lang="en-US" sz="3600" dirty="0">
              <a:latin typeface="Arial Black" panose="020B0A04020102020204" pitchFamily="34" charset="0"/>
              <a:ea typeface="Times New Roman" panose="02020603050405020304" pitchFamily="18" charset="0"/>
            </a:endParaRPr>
          </a:p>
          <a:p>
            <a:pPr marR="0" lvl="0" algn="ctr">
              <a:spcBef>
                <a:spcPts val="0"/>
              </a:spcBef>
              <a:spcAft>
                <a:spcPts val="0"/>
              </a:spcAft>
            </a:pPr>
            <a:endParaRPr lang="en-US" sz="3600" dirty="0">
              <a:latin typeface="Arial Black" panose="020B0A04020102020204" pitchFamily="34" charset="0"/>
              <a:ea typeface="Times New Roman" panose="02020603050405020304" pitchFamily="18" charset="0"/>
            </a:endParaRPr>
          </a:p>
          <a:p>
            <a:pPr marR="0" lvl="0" algn="ctr">
              <a:spcBef>
                <a:spcPts val="0"/>
              </a:spcBef>
              <a:spcAft>
                <a:spcPts val="0"/>
              </a:spcAft>
            </a:pPr>
            <a:endParaRPr lang="en-US" sz="3600" dirty="0">
              <a:latin typeface="Arial Black" panose="020B0A04020102020204" pitchFamily="34" charset="0"/>
              <a:ea typeface="Times New Roman" panose="02020603050405020304" pitchFamily="18" charset="0"/>
            </a:endParaRPr>
          </a:p>
          <a:p>
            <a:pPr marR="0" lvl="0" algn="ctr">
              <a:spcBef>
                <a:spcPts val="0"/>
              </a:spcBef>
              <a:spcAft>
                <a:spcPts val="0"/>
              </a:spcAft>
            </a:pPr>
            <a:endParaRPr lang="en-US" sz="3600" dirty="0">
              <a:latin typeface="Arial Black" panose="020B0A04020102020204" pitchFamily="34" charset="0"/>
              <a:ea typeface="Times New Roman" panose="02020603050405020304" pitchFamily="18" charset="0"/>
            </a:endParaRPr>
          </a:p>
          <a:p>
            <a:pPr marR="0" lvl="0" algn="r">
              <a:spcBef>
                <a:spcPts val="0"/>
              </a:spcBef>
              <a:spcAft>
                <a:spcPts val="0"/>
              </a:spcAft>
            </a:pPr>
            <a:r>
              <a:rPr lang="en-US" sz="1500" dirty="0">
                <a:latin typeface="Arial Black" panose="020B0A04020102020204" pitchFamily="34" charset="0"/>
                <a:ea typeface="Times New Roman" panose="02020603050405020304" pitchFamily="18" charset="0"/>
              </a:rPr>
              <a:t>David</a:t>
            </a:r>
          </a:p>
        </p:txBody>
      </p:sp>
      <p:pic>
        <p:nvPicPr>
          <p:cNvPr id="5" name="Picture 4">
            <a:extLst>
              <a:ext uri="{FF2B5EF4-FFF2-40B4-BE49-F238E27FC236}">
                <a16:creationId xmlns:a16="http://schemas.microsoft.com/office/drawing/2014/main" id="{89D6479A-1D91-43AE-8B05-071180A5C24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76838" y="3429000"/>
            <a:ext cx="4762500" cy="2621844"/>
          </a:xfrm>
          <a:prstGeom prst="rect">
            <a:avLst/>
          </a:prstGeom>
        </p:spPr>
      </p:pic>
    </p:spTree>
    <p:extLst>
      <p:ext uri="{BB962C8B-B14F-4D97-AF65-F5344CB8AC3E}">
        <p14:creationId xmlns:p14="http://schemas.microsoft.com/office/powerpoint/2010/main" val="13285707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5979" y="1140125"/>
            <a:ext cx="10283293" cy="7166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998424" y="2223911"/>
            <a:ext cx="10170847" cy="4390332"/>
          </a:xfrm>
        </p:spPr>
        <p:txBody>
          <a:bodyPr>
            <a:normAutofit/>
          </a:bodyPr>
          <a:lstStyle/>
          <a:p>
            <a:r>
              <a:rPr lang="en-US" sz="3200" b="1" dirty="0">
                <a:latin typeface="Arial Black" panose="020B0A04020102020204" pitchFamily="34" charset="0"/>
              </a:rPr>
              <a:t>Yes, the CICCT provides a location to record documents that affect all of the units within the CIC without the cost of posting to all of the individual certificates. </a:t>
            </a:r>
          </a:p>
          <a:p>
            <a:r>
              <a:rPr lang="en-US" sz="3200" b="1" dirty="0">
                <a:latin typeface="Arial Black" panose="020B0A04020102020204" pitchFamily="34" charset="0"/>
              </a:rPr>
              <a:t>An amendment or supplement to the declaration would be memorialized on the CICCT only.</a:t>
            </a:r>
          </a:p>
          <a:p>
            <a:endParaRPr lang="en-US" sz="1800" b="1" dirty="0">
              <a:latin typeface="Arial Black" panose="020B0A04020102020204" pitchFamily="34" charset="0"/>
            </a:endParaRPr>
          </a:p>
          <a:p>
            <a:pPr algn="r"/>
            <a:r>
              <a:rPr lang="en-US" sz="1500" dirty="0">
                <a:latin typeface="Arial Black" panose="020B0A04020102020204" pitchFamily="34" charset="0"/>
              </a:rPr>
              <a:t>Wayne</a:t>
            </a:r>
          </a:p>
          <a:p>
            <a:endParaRPr lang="en-US" sz="2400" b="1" dirty="0"/>
          </a:p>
        </p:txBody>
      </p:sp>
      <p:sp>
        <p:nvSpPr>
          <p:cNvPr id="6" name="Title 3">
            <a:extLst>
              <a:ext uri="{FF2B5EF4-FFF2-40B4-BE49-F238E27FC236}">
                <a16:creationId xmlns:a16="http://schemas.microsoft.com/office/drawing/2014/main" id="{7AFC86C5-FD5F-4564-BE90-E92F1356A8DB}"/>
              </a:ext>
            </a:extLst>
          </p:cNvPr>
          <p:cNvSpPr>
            <a:spLocks noGrp="1"/>
          </p:cNvSpPr>
          <p:nvPr>
            <p:ph type="title"/>
          </p:nvPr>
        </p:nvSpPr>
        <p:spPr>
          <a:xfrm>
            <a:off x="451556" y="229253"/>
            <a:ext cx="11051379" cy="1508105"/>
          </a:xfrm>
          <a:prstGeom prst="rect">
            <a:avLst/>
          </a:prstGeom>
        </p:spPr>
        <p:txBody>
          <a:bodyPr wrap="square">
            <a:spAutoFit/>
          </a:bodyPr>
          <a:lstStyle/>
          <a:p>
            <a:pPr algn="ctr"/>
            <a:r>
              <a:rPr lang="en-US" sz="4000" b="1" dirty="0">
                <a:solidFill>
                  <a:schemeClr val="accent2"/>
                </a:solidFill>
                <a:latin typeface="Arial Black" panose="020B0A04020102020204" pitchFamily="34" charset="0"/>
              </a:rPr>
              <a:t>Is a CICCT necessary for all new CICs, even if there are no common elements?</a:t>
            </a:r>
            <a:br>
              <a:rPr lang="en-US" dirty="0"/>
            </a:br>
            <a:endParaRPr lang="en-US" sz="2800" dirty="0">
              <a:solidFill>
                <a:schemeClr val="accent2"/>
              </a:solidFill>
              <a:latin typeface="Arial Black" panose="020B0A04020102020204" pitchFamily="34" charset="0"/>
            </a:endParaRPr>
          </a:p>
        </p:txBody>
      </p:sp>
    </p:spTree>
    <p:extLst>
      <p:ext uri="{BB962C8B-B14F-4D97-AF65-F5344CB8AC3E}">
        <p14:creationId xmlns:p14="http://schemas.microsoft.com/office/powerpoint/2010/main" val="9542505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7280" y="889031"/>
            <a:ext cx="10058400" cy="1450757"/>
          </a:xfrm>
        </p:spPr>
        <p:txBody>
          <a:bodyPr/>
          <a:lstStyle/>
          <a:p>
            <a:pPr algn="ctr"/>
            <a:r>
              <a:rPr lang="en-US" b="1" dirty="0">
                <a:solidFill>
                  <a:schemeClr val="accent2"/>
                </a:solidFill>
                <a:latin typeface="Arial Black" panose="020B0A04020102020204" pitchFamily="34" charset="0"/>
              </a:rPr>
              <a:t>Thank You!</a:t>
            </a:r>
            <a:br>
              <a:rPr lang="en-US" b="1" dirty="0">
                <a:solidFill>
                  <a:srgbClr val="C00000"/>
                </a:solidFill>
              </a:rPr>
            </a:br>
            <a:endParaRPr lang="en-US" dirty="0"/>
          </a:p>
        </p:txBody>
      </p:sp>
      <p:sp>
        <p:nvSpPr>
          <p:cNvPr id="3" name="Content Placeholder 2"/>
          <p:cNvSpPr>
            <a:spLocks noGrp="1"/>
          </p:cNvSpPr>
          <p:nvPr>
            <p:ph idx="1"/>
          </p:nvPr>
        </p:nvSpPr>
        <p:spPr/>
        <p:txBody>
          <a:bodyPr>
            <a:normAutofit/>
          </a:bodyPr>
          <a:lstStyle/>
          <a:p>
            <a:br>
              <a:rPr lang="en-US" dirty="0">
                <a:solidFill>
                  <a:schemeClr val="accent4">
                    <a:lumMod val="10000"/>
                  </a:schemeClr>
                </a:solidFill>
              </a:rPr>
            </a:br>
            <a:br>
              <a:rPr lang="en-US" dirty="0">
                <a:solidFill>
                  <a:schemeClr val="accent4">
                    <a:lumMod val="10000"/>
                  </a:schemeClr>
                </a:solidFill>
              </a:rPr>
            </a:br>
            <a:r>
              <a:rPr lang="en-US" dirty="0">
                <a:solidFill>
                  <a:schemeClr val="accent4">
                    <a:lumMod val="10000"/>
                  </a:schemeClr>
                </a:solidFill>
              </a:rPr>
              <a:t>                                                        For a copy of today’s presentation visit:	</a:t>
            </a:r>
            <a:br>
              <a:rPr lang="en-US" dirty="0">
                <a:solidFill>
                  <a:schemeClr val="accent4">
                    <a:lumMod val="10000"/>
                  </a:schemeClr>
                </a:solidFill>
              </a:rPr>
            </a:br>
            <a:r>
              <a:rPr lang="en-US" dirty="0">
                <a:solidFill>
                  <a:schemeClr val="accent4">
                    <a:lumMod val="10000"/>
                  </a:schemeClr>
                </a:solidFill>
              </a:rPr>
              <a:t>                                           </a:t>
            </a:r>
            <a:r>
              <a:rPr lang="en-US" sz="4400" b="1" dirty="0">
                <a:solidFill>
                  <a:schemeClr val="accent2"/>
                </a:solidFill>
              </a:rPr>
              <a:t>www.rinkenoonan.com</a:t>
            </a:r>
            <a:endParaRPr lang="en-US" dirty="0">
              <a:solidFill>
                <a:schemeClr val="accent2"/>
              </a:solidFill>
            </a:endParaRPr>
          </a:p>
        </p:txBody>
      </p:sp>
    </p:spTree>
    <p:extLst>
      <p:ext uri="{BB962C8B-B14F-4D97-AF65-F5344CB8AC3E}">
        <p14:creationId xmlns:p14="http://schemas.microsoft.com/office/powerpoint/2010/main" val="34611372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25158" y="1226372"/>
            <a:ext cx="10359614" cy="112955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937660" y="1431999"/>
            <a:ext cx="10347112" cy="4613654"/>
          </a:xfrm>
        </p:spPr>
        <p:txBody>
          <a:bodyPr>
            <a:normAutofit fontScale="62500" lnSpcReduction="20000"/>
          </a:bodyPr>
          <a:lstStyle/>
          <a:p>
            <a:pPr marL="0" indent="0" algn="ctr">
              <a:buNone/>
            </a:pPr>
            <a:r>
              <a:rPr lang="en-US" sz="5100" dirty="0">
                <a:solidFill>
                  <a:schemeClr val="accent2"/>
                </a:solidFill>
                <a:latin typeface="Arial Black" panose="020B0A04020102020204" pitchFamily="34" charset="0"/>
              </a:rPr>
              <a:t>Does a conveyance from grantor to grantee, subject to a life estate in favor of a third party, properly </a:t>
            </a:r>
            <a:r>
              <a:rPr lang="en-US" sz="5100" i="1" dirty="0">
                <a:solidFill>
                  <a:schemeClr val="accent2"/>
                </a:solidFill>
                <a:latin typeface="Arial Black" panose="020B0A04020102020204" pitchFamily="34" charset="0"/>
              </a:rPr>
              <a:t>create</a:t>
            </a:r>
            <a:r>
              <a:rPr lang="en-US" sz="5100" dirty="0">
                <a:solidFill>
                  <a:schemeClr val="accent2"/>
                </a:solidFill>
                <a:latin typeface="Arial Black" panose="020B0A04020102020204" pitchFamily="34" charset="0"/>
              </a:rPr>
              <a:t> a life estate in favor of the third party? </a:t>
            </a:r>
          </a:p>
          <a:p>
            <a:pPr marL="0" indent="0">
              <a:buNone/>
            </a:pPr>
            <a:endParaRPr lang="en-US" sz="2800" dirty="0">
              <a:solidFill>
                <a:schemeClr val="tx1"/>
              </a:solidFill>
              <a:latin typeface="Arial Black" panose="020B0A04020102020204" pitchFamily="34" charset="0"/>
            </a:endParaRPr>
          </a:p>
          <a:p>
            <a:pPr marL="0" indent="0">
              <a:buNone/>
            </a:pPr>
            <a:r>
              <a:rPr lang="en-US" sz="2800" dirty="0">
                <a:solidFill>
                  <a:schemeClr val="tx1"/>
                </a:solidFill>
                <a:latin typeface="Arial Black" panose="020B0A04020102020204" pitchFamily="34" charset="0"/>
              </a:rPr>
              <a:t>     </a:t>
            </a:r>
          </a:p>
          <a:p>
            <a:pPr marL="0" indent="0">
              <a:buNone/>
            </a:pPr>
            <a:r>
              <a:rPr lang="en-US" sz="3300" dirty="0">
                <a:solidFill>
                  <a:schemeClr val="tx1"/>
                </a:solidFill>
                <a:latin typeface="Arial Black" panose="020B0A04020102020204" pitchFamily="34" charset="0"/>
              </a:rPr>
              <a:t>What does the Registrar</a:t>
            </a:r>
          </a:p>
          <a:p>
            <a:pPr marL="0" indent="0">
              <a:buNone/>
            </a:pPr>
            <a:r>
              <a:rPr lang="en-US" sz="3300" dirty="0">
                <a:solidFill>
                  <a:schemeClr val="tx1"/>
                </a:solidFill>
                <a:latin typeface="Arial Black" panose="020B0A04020102020204" pitchFamily="34" charset="0"/>
              </a:rPr>
              <a:t> do with this deed?</a:t>
            </a:r>
          </a:p>
          <a:p>
            <a:pPr marL="0" indent="0">
              <a:buNone/>
            </a:pPr>
            <a:endParaRPr lang="en-US" sz="2800" dirty="0">
              <a:solidFill>
                <a:schemeClr val="tx1"/>
              </a:solidFill>
              <a:latin typeface="Arial Black" panose="020B0A04020102020204" pitchFamily="34" charset="0"/>
            </a:endParaRPr>
          </a:p>
          <a:p>
            <a:pPr marL="0" indent="0">
              <a:buNone/>
            </a:pPr>
            <a:br>
              <a:rPr lang="en-US" sz="3200" dirty="0">
                <a:ln w="0"/>
                <a:solidFill>
                  <a:schemeClr val="accent2"/>
                </a:solidFill>
                <a:effectLst>
                  <a:outerShdw blurRad="38100" dist="25400" dir="5400000" algn="ctr" rotWithShape="0">
                    <a:srgbClr val="6E747A">
                      <a:alpha val="43000"/>
                    </a:srgbClr>
                  </a:outerShdw>
                </a:effectLst>
                <a:latin typeface="Arial Black" panose="020B0A04020102020204" pitchFamily="34" charset="0"/>
              </a:rPr>
            </a:br>
            <a:r>
              <a:rPr lang="en-US" sz="3200" dirty="0">
                <a:ln w="0"/>
                <a:solidFill>
                  <a:schemeClr val="accent2"/>
                </a:solidFill>
                <a:effectLst>
                  <a:outerShdw blurRad="38100" dist="25400" dir="5400000" algn="ctr" rotWithShape="0">
                    <a:srgbClr val="6E747A">
                      <a:alpha val="43000"/>
                    </a:srgbClr>
                  </a:outerShdw>
                </a:effectLst>
                <a:latin typeface="Arial Black" panose="020B0A04020102020204" pitchFamily="34" charset="0"/>
              </a:rPr>
              <a:t> </a:t>
            </a:r>
          </a:p>
          <a:p>
            <a:pPr marL="0" indent="0" algn="r">
              <a:buNone/>
            </a:pPr>
            <a:r>
              <a:rPr lang="en-US" sz="2400" dirty="0">
                <a:solidFill>
                  <a:schemeClr val="accent4">
                    <a:lumMod val="10000"/>
                  </a:schemeClr>
                </a:solidFill>
                <a:latin typeface="Arial Black" panose="020B0A04020102020204" pitchFamily="34" charset="0"/>
              </a:rPr>
              <a:t>Kim</a:t>
            </a:r>
          </a:p>
          <a:p>
            <a:endParaRPr lang="en-US" dirty="0"/>
          </a:p>
        </p:txBody>
      </p:sp>
      <p:pic>
        <p:nvPicPr>
          <p:cNvPr id="7" name="Picture 6">
            <a:extLst>
              <a:ext uri="{FF2B5EF4-FFF2-40B4-BE49-F238E27FC236}">
                <a16:creationId xmlns:a16="http://schemas.microsoft.com/office/drawing/2014/main" id="{0FEBE2F1-D2CB-43AC-B522-87219BBFFB6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24398" y="3738826"/>
            <a:ext cx="1847850" cy="1847850"/>
          </a:xfrm>
          <a:prstGeom prst="rect">
            <a:avLst/>
          </a:prstGeom>
        </p:spPr>
      </p:pic>
    </p:spTree>
    <p:extLst>
      <p:ext uri="{BB962C8B-B14F-4D97-AF65-F5344CB8AC3E}">
        <p14:creationId xmlns:p14="http://schemas.microsoft.com/office/powerpoint/2010/main" val="3087296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5979" y="1140125"/>
            <a:ext cx="10283293" cy="7166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998425" y="2088445"/>
            <a:ext cx="10058400" cy="4525798"/>
          </a:xfrm>
        </p:spPr>
        <p:txBody>
          <a:bodyPr/>
          <a:lstStyle/>
          <a:p>
            <a:r>
              <a:rPr lang="en-US" sz="2800" b="1" dirty="0"/>
              <a:t>We had an assignment and assumption of lease agreement that was signed by and notarized for lessee and lessee’s assignee.  Attached was a consent signed by lessor, but the consent was not notarized.  We’ve always had a general policy that all signatures must be notarized.  I know that there is a statute saying that in order to be recordable documents must be signed and acknowledged as required by law.  Are you aware of any other statute or authority that either supports or negates our requirement that the consent in this case be notarized?  </a:t>
            </a:r>
          </a:p>
          <a:p>
            <a:endParaRPr lang="en-US" sz="1000" dirty="0"/>
          </a:p>
          <a:p>
            <a:pPr algn="r"/>
            <a:r>
              <a:rPr lang="en-US" sz="1500" dirty="0">
                <a:solidFill>
                  <a:schemeClr val="tx1"/>
                </a:solidFill>
                <a:latin typeface="Arial Black" panose="020B0A04020102020204" pitchFamily="34" charset="0"/>
              </a:rPr>
              <a:t>Doug</a:t>
            </a:r>
          </a:p>
          <a:p>
            <a:endParaRPr lang="en-US" dirty="0"/>
          </a:p>
        </p:txBody>
      </p:sp>
      <p:sp>
        <p:nvSpPr>
          <p:cNvPr id="6" name="Title 3">
            <a:extLst>
              <a:ext uri="{FF2B5EF4-FFF2-40B4-BE49-F238E27FC236}">
                <a16:creationId xmlns:a16="http://schemas.microsoft.com/office/drawing/2014/main" id="{7AFC86C5-FD5F-4564-BE90-E92F1356A8DB}"/>
              </a:ext>
            </a:extLst>
          </p:cNvPr>
          <p:cNvSpPr>
            <a:spLocks noGrp="1"/>
          </p:cNvSpPr>
          <p:nvPr>
            <p:ph type="title"/>
          </p:nvPr>
        </p:nvSpPr>
        <p:spPr>
          <a:xfrm>
            <a:off x="1097280" y="1064483"/>
            <a:ext cx="10058400" cy="672877"/>
          </a:xfrm>
          <a:prstGeom prst="rect">
            <a:avLst/>
          </a:prstGeom>
        </p:spPr>
        <p:txBody>
          <a:bodyPr wrap="square">
            <a:spAutoFit/>
          </a:bodyPr>
          <a:lstStyle/>
          <a:p>
            <a:pPr algn="ctr"/>
            <a:r>
              <a:rPr lang="en-US" sz="4400" b="1" dirty="0">
                <a:solidFill>
                  <a:schemeClr val="accent2"/>
                </a:solidFill>
                <a:latin typeface="Arial Black" panose="020B0A04020102020204" pitchFamily="34" charset="0"/>
                <a:cs typeface="Arial" panose="020B0604020202020204" pitchFamily="34" charset="0"/>
              </a:rPr>
              <a:t>QUESTION? </a:t>
            </a:r>
            <a:endParaRPr lang="en-US" sz="4400" dirty="0"/>
          </a:p>
        </p:txBody>
      </p:sp>
    </p:spTree>
    <p:extLst>
      <p:ext uri="{BB962C8B-B14F-4D97-AF65-F5344CB8AC3E}">
        <p14:creationId xmlns:p14="http://schemas.microsoft.com/office/powerpoint/2010/main" val="13581936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5979" y="1140125"/>
            <a:ext cx="10283293" cy="7166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998425" y="2088445"/>
            <a:ext cx="10058400" cy="4525798"/>
          </a:xfrm>
        </p:spPr>
        <p:txBody>
          <a:bodyPr>
            <a:normAutofit lnSpcReduction="10000"/>
          </a:bodyPr>
          <a:lstStyle/>
          <a:p>
            <a:r>
              <a:rPr lang="en-US" sz="2400" i="1" dirty="0"/>
              <a:t>Minnesota Statute 386.39 supports your requirement that the county recorder shall not record any conveyance mortgage, or other instrument by which any interest in real estate may be in any way affected, unless the same is duly signed, executed and acknowledged according to law.  However, since the signed consent is an attachment and the body of the assignment of lease does not reference the consent I would not reject for that reason alone.  I would make a courtesy call to the drafter and make them 	aware the consent signature was not acknowledged and if they would like to record “as is”.  </a:t>
            </a:r>
          </a:p>
          <a:p>
            <a:endParaRPr lang="en-US" sz="2400" i="1" dirty="0"/>
          </a:p>
          <a:p>
            <a:pPr algn="ctr"/>
            <a:r>
              <a:rPr lang="en-US" sz="2400" i="1" dirty="0"/>
              <a:t>(Reference: M.S. 358.41, M.S.358.50)</a:t>
            </a:r>
          </a:p>
          <a:p>
            <a:pPr algn="ctr"/>
            <a:endParaRPr lang="en-US" sz="2400" i="1" dirty="0"/>
          </a:p>
          <a:p>
            <a:pPr algn="r"/>
            <a:r>
              <a:rPr lang="en-US" sz="1500" dirty="0">
                <a:solidFill>
                  <a:schemeClr val="tx1"/>
                </a:solidFill>
                <a:latin typeface="Arial Black" panose="020B0A04020102020204" pitchFamily="34" charset="0"/>
              </a:rPr>
              <a:t>Doug</a:t>
            </a:r>
          </a:p>
          <a:p>
            <a:pPr algn="r"/>
            <a:endParaRPr lang="en-US" sz="2400" dirty="0"/>
          </a:p>
        </p:txBody>
      </p:sp>
      <p:sp>
        <p:nvSpPr>
          <p:cNvPr id="6" name="Title 3">
            <a:extLst>
              <a:ext uri="{FF2B5EF4-FFF2-40B4-BE49-F238E27FC236}">
                <a16:creationId xmlns:a16="http://schemas.microsoft.com/office/drawing/2014/main" id="{7AFC86C5-FD5F-4564-BE90-E92F1356A8DB}"/>
              </a:ext>
            </a:extLst>
          </p:cNvPr>
          <p:cNvSpPr>
            <a:spLocks noGrp="1"/>
          </p:cNvSpPr>
          <p:nvPr>
            <p:ph type="title"/>
          </p:nvPr>
        </p:nvSpPr>
        <p:spPr>
          <a:xfrm>
            <a:off x="1097280" y="1064483"/>
            <a:ext cx="10058400" cy="672877"/>
          </a:xfrm>
          <a:prstGeom prst="rect">
            <a:avLst/>
          </a:prstGeom>
        </p:spPr>
        <p:txBody>
          <a:bodyPr wrap="square">
            <a:spAutoFit/>
          </a:bodyPr>
          <a:lstStyle/>
          <a:p>
            <a:pPr algn="ctr"/>
            <a:r>
              <a:rPr lang="en-US" sz="4400" b="1" dirty="0">
                <a:solidFill>
                  <a:schemeClr val="accent2"/>
                </a:solidFill>
                <a:latin typeface="Arial Black" panose="020B0A04020102020204" pitchFamily="34" charset="0"/>
                <a:cs typeface="Arial" panose="020B0604020202020204" pitchFamily="34" charset="0"/>
              </a:rPr>
              <a:t>ANSWER: </a:t>
            </a:r>
            <a:endParaRPr lang="en-US" sz="4400" dirty="0"/>
          </a:p>
        </p:txBody>
      </p:sp>
    </p:spTree>
    <p:extLst>
      <p:ext uri="{BB962C8B-B14F-4D97-AF65-F5344CB8AC3E}">
        <p14:creationId xmlns:p14="http://schemas.microsoft.com/office/powerpoint/2010/main" val="13268158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9096" y="1602888"/>
            <a:ext cx="10338099" cy="24284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978945" y="1602888"/>
            <a:ext cx="10058400" cy="725378"/>
          </a:xfrm>
        </p:spPr>
        <p:txBody>
          <a:bodyPr>
            <a:normAutofit fontScale="90000"/>
          </a:bodyPr>
          <a:lstStyle/>
          <a:p>
            <a:pPr algn="ctr"/>
            <a:br>
              <a:rPr lang="en-US" b="1" dirty="0">
                <a:solidFill>
                  <a:schemeClr val="accent2"/>
                </a:solidFill>
                <a:latin typeface="Arial Black" panose="020B0A04020102020204" pitchFamily="34" charset="0"/>
              </a:rPr>
            </a:br>
            <a:br>
              <a:rPr lang="en-US" b="1" dirty="0">
                <a:solidFill>
                  <a:schemeClr val="accent2"/>
                </a:solidFill>
                <a:latin typeface="Arial Black" panose="020B0A04020102020204" pitchFamily="34" charset="0"/>
              </a:rPr>
            </a:br>
            <a:br>
              <a:rPr lang="en-US" b="1" dirty="0">
                <a:solidFill>
                  <a:schemeClr val="accent2"/>
                </a:solidFill>
                <a:latin typeface="Arial Black" panose="020B0A04020102020204" pitchFamily="34" charset="0"/>
              </a:rPr>
            </a:br>
            <a:br>
              <a:rPr lang="en-US" b="1" dirty="0">
                <a:solidFill>
                  <a:schemeClr val="accent2"/>
                </a:solidFill>
                <a:latin typeface="Arial Black" panose="020B0A04020102020204" pitchFamily="34" charset="0"/>
              </a:rPr>
            </a:br>
            <a:br>
              <a:rPr lang="en-US" b="1" dirty="0">
                <a:solidFill>
                  <a:schemeClr val="accent2"/>
                </a:solidFill>
                <a:latin typeface="Arial Black" panose="020B0A04020102020204" pitchFamily="34" charset="0"/>
              </a:rPr>
            </a:br>
            <a:br>
              <a:rPr lang="en-US" b="1" dirty="0">
                <a:solidFill>
                  <a:schemeClr val="accent2"/>
                </a:solidFill>
                <a:latin typeface="Arial Black" panose="020B0A04020102020204" pitchFamily="34" charset="0"/>
              </a:rPr>
            </a:br>
            <a:br>
              <a:rPr lang="en-US" b="1" dirty="0">
                <a:solidFill>
                  <a:schemeClr val="accent2"/>
                </a:solidFill>
                <a:latin typeface="Arial Black" panose="020B0A04020102020204" pitchFamily="34" charset="0"/>
              </a:rPr>
            </a:br>
            <a:br>
              <a:rPr lang="en-US" b="1" dirty="0">
                <a:solidFill>
                  <a:schemeClr val="accent2"/>
                </a:solidFill>
                <a:latin typeface="Arial Black" panose="020B0A04020102020204" pitchFamily="34" charset="0"/>
              </a:rPr>
            </a:br>
            <a:r>
              <a:rPr lang="en-US" b="1" dirty="0">
                <a:solidFill>
                  <a:schemeClr val="accent2"/>
                </a:solidFill>
                <a:latin typeface="Arial Black" panose="020B0A04020102020204" pitchFamily="34" charset="0"/>
              </a:rPr>
              <a:t>How are conveyances by 315 Religious Corporations handled?</a:t>
            </a:r>
            <a:br>
              <a:rPr lang="en-US" dirty="0"/>
            </a:br>
            <a:br>
              <a:rPr lang="en-US" b="1" dirty="0">
                <a:solidFill>
                  <a:srgbClr val="C00000"/>
                </a:solidFill>
              </a:rPr>
            </a:br>
            <a:endParaRPr lang="en-US" dirty="0"/>
          </a:p>
        </p:txBody>
      </p:sp>
      <p:sp>
        <p:nvSpPr>
          <p:cNvPr id="3" name="Content Placeholder 2"/>
          <p:cNvSpPr>
            <a:spLocks noGrp="1"/>
          </p:cNvSpPr>
          <p:nvPr>
            <p:ph idx="1"/>
          </p:nvPr>
        </p:nvSpPr>
        <p:spPr>
          <a:xfrm>
            <a:off x="1114869" y="2082402"/>
            <a:ext cx="10179206" cy="6159555"/>
          </a:xfrm>
        </p:spPr>
        <p:txBody>
          <a:bodyPr>
            <a:normAutofit/>
          </a:bodyPr>
          <a:lstStyle/>
          <a:p>
            <a:pPr>
              <a:buClr>
                <a:srgbClr val="C00000"/>
              </a:buClr>
            </a:pPr>
            <a:r>
              <a:rPr lang="en-US" sz="2400" b="1" dirty="0">
                <a:latin typeface="Arial Black" panose="020B0A04020102020204" pitchFamily="34" charset="0"/>
              </a:rPr>
              <a:t>Although there is no specific statutory requirement for Examiner approval, these are often complex and technical transactions undertaken by individuals that are not well-versed in conveyancing requirements. </a:t>
            </a:r>
          </a:p>
          <a:p>
            <a:pPr>
              <a:buClr>
                <a:srgbClr val="C00000"/>
              </a:buClr>
            </a:pPr>
            <a:r>
              <a:rPr lang="en-US" sz="2400" b="1" dirty="0">
                <a:latin typeface="Arial Black" panose="020B0A04020102020204" pitchFamily="34" charset="0"/>
              </a:rPr>
              <a:t>The Examiner of Titles reviews the conveyance document and supporting documents to verify that the statutory requirements have been satisfied. Most important among these is determining the statutory section that governs the particular entity by reviewing its articles of incorporation. This is not required for entities that are organized under Chapter 317A.</a:t>
            </a:r>
          </a:p>
          <a:p>
            <a:pPr algn="r">
              <a:buClr>
                <a:srgbClr val="C00000"/>
              </a:buClr>
            </a:pPr>
            <a:r>
              <a:rPr lang="en-US" sz="1500" b="1" dirty="0">
                <a:latin typeface="Arial Black" panose="020B0A04020102020204" pitchFamily="34" charset="0"/>
              </a:rPr>
              <a:t>Wayne</a:t>
            </a:r>
          </a:p>
          <a:p>
            <a:pPr>
              <a:buClr>
                <a:srgbClr val="C00000"/>
              </a:buClr>
            </a:pPr>
            <a:br>
              <a:rPr lang="en-US" sz="3100" dirty="0">
                <a:solidFill>
                  <a:schemeClr val="accent4">
                    <a:lumMod val="10000"/>
                  </a:schemeClr>
                </a:solidFill>
                <a:latin typeface="Arial Black" panose="020B0A04020102020204" pitchFamily="34" charset="0"/>
                <a:cs typeface="Arial" panose="020B0604020202020204" pitchFamily="34" charset="0"/>
              </a:rPr>
            </a:br>
            <a:endParaRPr lang="en-US" sz="3100" dirty="0">
              <a:solidFill>
                <a:schemeClr val="accent4">
                  <a:lumMod val="10000"/>
                </a:schemeClr>
              </a:solidFill>
              <a:latin typeface="Arial Black" panose="020B0A04020102020204" pitchFamily="34" charset="0"/>
              <a:cs typeface="Arial" panose="020B0604020202020204" pitchFamily="34" charset="0"/>
            </a:endParaRPr>
          </a:p>
          <a:p>
            <a:r>
              <a:rPr lang="en-US" sz="3100" dirty="0">
                <a:solidFill>
                  <a:schemeClr val="accent4">
                    <a:lumMod val="10000"/>
                  </a:schemeClr>
                </a:solidFill>
                <a:latin typeface="Arial Black" panose="020B0A04020102020204" pitchFamily="34" charset="0"/>
                <a:cs typeface="Arial" panose="020B0604020202020204" pitchFamily="34" charset="0"/>
              </a:rPr>
              <a:t> </a:t>
            </a:r>
            <a:endParaRPr lang="en-US" sz="3100" i="1" dirty="0">
              <a:solidFill>
                <a:schemeClr val="accent4">
                  <a:lumMod val="10000"/>
                </a:schemeClr>
              </a:solidFill>
              <a:latin typeface="Arial Black" panose="020B0A040201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36661347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14400" y="1441525"/>
            <a:ext cx="10284311" cy="67773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a:extLst>
              <a:ext uri="{FF2B5EF4-FFF2-40B4-BE49-F238E27FC236}">
                <a16:creationId xmlns:a16="http://schemas.microsoft.com/office/drawing/2014/main" id="{9158D5CA-AA79-422F-A0BD-FA63C32F62E0}"/>
              </a:ext>
            </a:extLst>
          </p:cNvPr>
          <p:cNvSpPr/>
          <p:nvPr/>
        </p:nvSpPr>
        <p:spPr>
          <a:xfrm>
            <a:off x="654756" y="1591733"/>
            <a:ext cx="11006665" cy="4508927"/>
          </a:xfrm>
          <a:prstGeom prst="rect">
            <a:avLst/>
          </a:prstGeom>
        </p:spPr>
        <p:txBody>
          <a:bodyPr wrap="square">
            <a:spAutoFit/>
          </a:bodyPr>
          <a:lstStyle/>
          <a:p>
            <a:pPr marR="0" lvl="0" algn="ctr">
              <a:spcBef>
                <a:spcPts val="0"/>
              </a:spcBef>
              <a:spcAft>
                <a:spcPts val="0"/>
              </a:spcAft>
            </a:pPr>
            <a:r>
              <a:rPr lang="en-US" sz="3600" dirty="0">
                <a:latin typeface="Arial Black" panose="020B0A04020102020204" pitchFamily="34" charset="0"/>
                <a:ea typeface="Times New Roman" panose="02020603050405020304" pitchFamily="18" charset="0"/>
              </a:rPr>
              <a:t>Owner redeems during owners redemption period after mortgage foreclosure and then sells. </a:t>
            </a:r>
          </a:p>
          <a:p>
            <a:pPr marR="0" lvl="0" algn="ctr">
              <a:spcBef>
                <a:spcPts val="0"/>
              </a:spcBef>
              <a:spcAft>
                <a:spcPts val="0"/>
              </a:spcAft>
            </a:pPr>
            <a:endParaRPr lang="en-US" sz="3600" dirty="0">
              <a:solidFill>
                <a:schemeClr val="accent2"/>
              </a:solidFill>
              <a:latin typeface="Arial Black" panose="020B0A04020102020204" pitchFamily="34" charset="0"/>
              <a:ea typeface="Times New Roman" panose="02020603050405020304" pitchFamily="18" charset="0"/>
            </a:endParaRPr>
          </a:p>
          <a:p>
            <a:pPr algn="ctr"/>
            <a:r>
              <a:rPr lang="en-US" sz="2800" dirty="0">
                <a:solidFill>
                  <a:schemeClr val="accent2"/>
                </a:solidFill>
                <a:latin typeface="Arial Black" panose="020B0A04020102020204" pitchFamily="34" charset="0"/>
                <a:ea typeface="Times New Roman" panose="02020603050405020304" pitchFamily="18" charset="0"/>
              </a:rPr>
              <a:t>What documents may be dropped after a Creditor Redemption following mortgage foreclosure sale?</a:t>
            </a:r>
          </a:p>
          <a:p>
            <a:pPr marR="0" lvl="0" algn="ctr">
              <a:spcBef>
                <a:spcPts val="0"/>
              </a:spcBef>
              <a:spcAft>
                <a:spcPts val="0"/>
              </a:spcAft>
            </a:pPr>
            <a:endParaRPr lang="en-US" sz="3600" dirty="0">
              <a:solidFill>
                <a:schemeClr val="accent2"/>
              </a:solidFill>
              <a:latin typeface="Arial Black" panose="020B0A04020102020204" pitchFamily="34" charset="0"/>
              <a:ea typeface="Times New Roman" panose="02020603050405020304" pitchFamily="18" charset="0"/>
            </a:endParaRPr>
          </a:p>
          <a:p>
            <a:pPr marR="0" lvl="0" algn="ctr">
              <a:spcBef>
                <a:spcPts val="0"/>
              </a:spcBef>
              <a:spcAft>
                <a:spcPts val="0"/>
              </a:spcAft>
            </a:pPr>
            <a:endParaRPr lang="en-US" sz="3600" dirty="0">
              <a:latin typeface="Arial Black" panose="020B0A04020102020204" pitchFamily="34" charset="0"/>
              <a:ea typeface="Calibri" panose="020F0502020204030204" pitchFamily="34" charset="0"/>
            </a:endParaRPr>
          </a:p>
          <a:p>
            <a:pPr marR="0" lvl="0" algn="r">
              <a:spcBef>
                <a:spcPts val="0"/>
              </a:spcBef>
              <a:spcAft>
                <a:spcPts val="0"/>
              </a:spcAft>
            </a:pPr>
            <a:r>
              <a:rPr lang="en-US" sz="1500" dirty="0">
                <a:latin typeface="Arial Black" panose="020B0A04020102020204" pitchFamily="34" charset="0"/>
                <a:ea typeface="Calibri" panose="020F0502020204030204" pitchFamily="34" charset="0"/>
              </a:rPr>
              <a:t>David</a:t>
            </a:r>
          </a:p>
        </p:txBody>
      </p:sp>
      <p:pic>
        <p:nvPicPr>
          <p:cNvPr id="6" name="Picture 5">
            <a:extLst>
              <a:ext uri="{FF2B5EF4-FFF2-40B4-BE49-F238E27FC236}">
                <a16:creationId xmlns:a16="http://schemas.microsoft.com/office/drawing/2014/main" id="{31871556-C3E5-4D52-86A8-8DB5C35261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97527" y="4738745"/>
            <a:ext cx="1492251" cy="1705430"/>
          </a:xfrm>
          <a:prstGeom prst="rect">
            <a:avLst/>
          </a:prstGeom>
        </p:spPr>
      </p:pic>
    </p:spTree>
    <p:extLst>
      <p:ext uri="{BB962C8B-B14F-4D97-AF65-F5344CB8AC3E}">
        <p14:creationId xmlns:p14="http://schemas.microsoft.com/office/powerpoint/2010/main" val="1526838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85979" y="1140125"/>
            <a:ext cx="10283293" cy="71669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p:cNvSpPr>
            <a:spLocks noGrp="1"/>
          </p:cNvSpPr>
          <p:nvPr>
            <p:ph idx="1"/>
          </p:nvPr>
        </p:nvSpPr>
        <p:spPr>
          <a:xfrm>
            <a:off x="998425" y="643468"/>
            <a:ext cx="10058400" cy="5970776"/>
          </a:xfrm>
        </p:spPr>
        <p:txBody>
          <a:bodyPr>
            <a:normAutofit lnSpcReduction="10000"/>
          </a:bodyPr>
          <a:lstStyle/>
          <a:p>
            <a:pPr lvl="0"/>
            <a:r>
              <a:rPr lang="en-US" sz="2800" dirty="0">
                <a:solidFill>
                  <a:schemeClr val="tx1"/>
                </a:solidFill>
                <a:latin typeface="Arial Black" panose="020B0A04020102020204" pitchFamily="34" charset="0"/>
              </a:rPr>
              <a:t>A and B, husband and wife, grant a mortgage in property and then convey an undivided one-half interest in the property to themselves as trustees, without any further reference to the trust being provided. A modification of mortgage is received signed by A, B and lender, without reference to A and B as trustees. </a:t>
            </a:r>
          </a:p>
          <a:p>
            <a:r>
              <a:rPr lang="en-US" dirty="0"/>
              <a:t> </a:t>
            </a:r>
          </a:p>
          <a:p>
            <a:pPr marL="457200" lvl="0" indent="-457200">
              <a:buFont typeface="+mj-lt"/>
              <a:buAutoNum type="alphaUcPeriod"/>
            </a:pPr>
            <a:r>
              <a:rPr lang="en-US" dirty="0">
                <a:solidFill>
                  <a:schemeClr val="accent2"/>
                </a:solidFill>
                <a:latin typeface="Arial Black" panose="020B0A04020102020204" pitchFamily="34" charset="0"/>
              </a:rPr>
              <a:t>Is the modification valid? Should it be filed? </a:t>
            </a:r>
            <a:r>
              <a:rPr lang="en-US" i="1" dirty="0">
                <a:solidFill>
                  <a:schemeClr val="accent2"/>
                </a:solidFill>
                <a:latin typeface="Arial Black" panose="020B0A04020102020204" pitchFamily="34" charset="0"/>
              </a:rPr>
              <a:t>See </a:t>
            </a:r>
            <a:r>
              <a:rPr lang="en-US" dirty="0">
                <a:solidFill>
                  <a:schemeClr val="accent2"/>
                </a:solidFill>
                <a:latin typeface="Arial Black" panose="020B0A04020102020204" pitchFamily="34" charset="0"/>
              </a:rPr>
              <a:t>Minn. Stat. </a:t>
            </a:r>
            <a:r>
              <a:rPr lang="en-US" b="1" dirty="0">
                <a:solidFill>
                  <a:schemeClr val="accent2"/>
                </a:solidFill>
                <a:latin typeface="Arial Black" panose="020B0A04020102020204" pitchFamily="34" charset="0"/>
              </a:rPr>
              <a:t>§</a:t>
            </a:r>
            <a:r>
              <a:rPr lang="en-US" dirty="0">
                <a:solidFill>
                  <a:schemeClr val="accent2"/>
                </a:solidFill>
                <a:latin typeface="Arial Black" panose="020B0A04020102020204" pitchFamily="34" charset="0"/>
              </a:rPr>
              <a:t> 507.35</a:t>
            </a:r>
          </a:p>
          <a:p>
            <a:pPr marL="457200" lvl="0" indent="-457200">
              <a:buFont typeface="+mj-lt"/>
              <a:buAutoNum type="alphaUcPeriod"/>
            </a:pPr>
            <a:r>
              <a:rPr lang="en-US" dirty="0">
                <a:solidFill>
                  <a:schemeClr val="accent2"/>
                </a:solidFill>
                <a:latin typeface="Arial Black" panose="020B0A04020102020204" pitchFamily="34" charset="0"/>
              </a:rPr>
              <a:t>Would it make any difference if the transfer was to them as trustees, with reference to the name and the date of the trust? </a:t>
            </a:r>
          </a:p>
          <a:p>
            <a:pPr marL="457200" lvl="0" indent="-457200">
              <a:buFont typeface="+mj-lt"/>
              <a:buAutoNum type="alphaUcPeriod"/>
            </a:pPr>
            <a:r>
              <a:rPr lang="en-US" dirty="0">
                <a:solidFill>
                  <a:schemeClr val="accent2"/>
                </a:solidFill>
                <a:latin typeface="Arial Black" panose="020B0A04020102020204" pitchFamily="34" charset="0"/>
              </a:rPr>
              <a:t>What should the Registrar do when land has been put into a trust by a husband and wife and then a subsequent document comes in signed by the husband and wife with no reference to them as trustees?</a:t>
            </a:r>
          </a:p>
          <a:p>
            <a:pPr marL="0" lvl="0" indent="0" algn="r">
              <a:buNone/>
            </a:pPr>
            <a:r>
              <a:rPr lang="en-US" sz="1500" dirty="0">
                <a:solidFill>
                  <a:schemeClr val="tx1"/>
                </a:solidFill>
                <a:latin typeface="Arial Black" panose="020B0A04020102020204" pitchFamily="34" charset="0"/>
              </a:rPr>
              <a:t>Bob</a:t>
            </a:r>
          </a:p>
          <a:p>
            <a:pPr marL="0" indent="0">
              <a:buNone/>
            </a:pPr>
            <a:endParaRPr lang="en-US" sz="3600" b="1" dirty="0">
              <a:solidFill>
                <a:schemeClr val="tx1"/>
              </a:solidFill>
              <a:latin typeface="Arial Black" panose="020B0A04020102020204" pitchFamily="34" charset="0"/>
            </a:endParaRPr>
          </a:p>
        </p:txBody>
      </p:sp>
      <p:sp>
        <p:nvSpPr>
          <p:cNvPr id="6" name="Title 3">
            <a:extLst>
              <a:ext uri="{FF2B5EF4-FFF2-40B4-BE49-F238E27FC236}">
                <a16:creationId xmlns:a16="http://schemas.microsoft.com/office/drawing/2014/main" id="{7AFC86C5-FD5F-4564-BE90-E92F1356A8DB}"/>
              </a:ext>
            </a:extLst>
          </p:cNvPr>
          <p:cNvSpPr>
            <a:spLocks noGrp="1"/>
          </p:cNvSpPr>
          <p:nvPr>
            <p:ph type="title"/>
          </p:nvPr>
        </p:nvSpPr>
        <p:spPr>
          <a:xfrm>
            <a:off x="1097280" y="1064483"/>
            <a:ext cx="10058400" cy="672877"/>
          </a:xfrm>
          <a:prstGeom prst="rect">
            <a:avLst/>
          </a:prstGeom>
        </p:spPr>
        <p:txBody>
          <a:bodyPr wrap="square">
            <a:spAutoFit/>
          </a:bodyPr>
          <a:lstStyle/>
          <a:p>
            <a:pPr algn="ctr"/>
            <a:r>
              <a:rPr lang="en-US" sz="4400" b="1" dirty="0">
                <a:solidFill>
                  <a:schemeClr val="accent2"/>
                </a:solidFill>
                <a:latin typeface="Arial Black" panose="020B0A04020102020204" pitchFamily="34" charset="0"/>
                <a:cs typeface="Arial" panose="020B0604020202020204" pitchFamily="34" charset="0"/>
              </a:rPr>
              <a:t> </a:t>
            </a:r>
            <a:endParaRPr lang="en-US" sz="4400" dirty="0"/>
          </a:p>
        </p:txBody>
      </p:sp>
    </p:spTree>
    <p:extLst>
      <p:ext uri="{BB962C8B-B14F-4D97-AF65-F5344CB8AC3E}">
        <p14:creationId xmlns:p14="http://schemas.microsoft.com/office/powerpoint/2010/main" val="1496515714"/>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4592</TotalTime>
  <Words>1911</Words>
  <Application>Microsoft Office PowerPoint</Application>
  <PresentationFormat>Widescreen</PresentationFormat>
  <Paragraphs>244</Paragraphs>
  <Slides>38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38</vt:i4>
      </vt:variant>
    </vt:vector>
  </HeadingPairs>
  <TitlesOfParts>
    <vt:vector size="46" baseType="lpstr">
      <vt:lpstr>Adobe Fan Heiti Std B</vt:lpstr>
      <vt:lpstr>Arial</vt:lpstr>
      <vt:lpstr>Arial Black</vt:lpstr>
      <vt:lpstr>Calibri</vt:lpstr>
      <vt:lpstr>Calibri Light</vt:lpstr>
      <vt:lpstr>Times New Roman</vt:lpstr>
      <vt:lpstr>Wingdings</vt:lpstr>
      <vt:lpstr>Retrospect</vt:lpstr>
      <vt:lpstr>MCRA Summer Conference </vt:lpstr>
      <vt:lpstr>Torrens Basics </vt:lpstr>
      <vt:lpstr>PowerPoint Presentation</vt:lpstr>
      <vt:lpstr>PowerPoint Presentation</vt:lpstr>
      <vt:lpstr>QUESTION? </vt:lpstr>
      <vt:lpstr>ANSWER: </vt:lpstr>
      <vt:lpstr>        How are conveyances by 315 Religious Corporations handled?  </vt:lpstr>
      <vt:lpstr>PowerPoint Presentation</vt:lpstr>
      <vt:lpstr> </vt:lpstr>
      <vt:lpstr>PowerPoint Presentation</vt:lpstr>
      <vt:lpstr>PowerPoint Presentation</vt:lpstr>
      <vt:lpstr>PowerPoint Presentation</vt:lpstr>
      <vt:lpstr>PowerPoint Presentation</vt:lpstr>
      <vt:lpstr> </vt:lpstr>
      <vt:lpstr>QUESTION: </vt:lpstr>
      <vt:lpstr>ANSWER: </vt:lpstr>
      <vt:lpstr> </vt:lpstr>
      <vt:lpstr>Does the spouse of a married individual who is the sole person in title need to execute a plat?            Kim</vt:lpstr>
      <vt:lpstr>PowerPoint Presentation</vt:lpstr>
      <vt:lpstr> </vt:lpstr>
      <vt:lpstr>QUESTION: </vt:lpstr>
      <vt:lpstr>ANSWER: </vt:lpstr>
      <vt:lpstr> </vt:lpstr>
      <vt:lpstr>When you have a POA &amp; AFF, what do you require for dates? </vt:lpstr>
      <vt:lpstr>PowerPoint Presentation</vt:lpstr>
      <vt:lpstr>PowerPoint Presentation</vt:lpstr>
      <vt:lpstr> </vt:lpstr>
      <vt:lpstr>PowerPoint Presentation</vt:lpstr>
      <vt:lpstr>SCENARIO – PART 1</vt:lpstr>
      <vt:lpstr> </vt:lpstr>
      <vt:lpstr>A construction project will require the removal of a Judicial Landmark. What procedure should be used to perpetuate the location of the JLM?</vt:lpstr>
      <vt:lpstr> </vt:lpstr>
      <vt:lpstr>How Many Counties Require This?</vt:lpstr>
      <vt:lpstr> </vt:lpstr>
      <vt:lpstr>PowerPoint Presentation</vt:lpstr>
      <vt:lpstr>PowerPoint Presentation</vt:lpstr>
      <vt:lpstr>Is a CICCT necessary for all new CICs, even if there are no common elements? </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Carlson</dc:creator>
  <cp:lastModifiedBy>Trisha Hendrickson</cp:lastModifiedBy>
  <cp:revision>103</cp:revision>
  <cp:lastPrinted>2018-06-01T16:31:34Z</cp:lastPrinted>
  <dcterms:created xsi:type="dcterms:W3CDTF">2017-05-09T16:40:12Z</dcterms:created>
  <dcterms:modified xsi:type="dcterms:W3CDTF">2018-06-06T18:59:10Z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umentSk">
    <vt:i4>0</vt:i4>
  </property>
  <property fmtid="{D5CDD505-2E9C-101B-9397-08002B2CF9AE}" pid="3" name="CaseSk">
    <vt:i4>0</vt:i4>
  </property>
</Properties>
</file>