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3"/>
  </p:handoutMasterIdLst>
  <p:sldIdLst>
    <p:sldId id="273" r:id="rId2"/>
    <p:sldId id="271" r:id="rId3"/>
    <p:sldId id="270" r:id="rId4"/>
    <p:sldId id="269" r:id="rId5"/>
    <p:sldId id="300" r:id="rId6"/>
    <p:sldId id="268" r:id="rId7"/>
    <p:sldId id="267" r:id="rId8"/>
    <p:sldId id="301" r:id="rId9"/>
    <p:sldId id="266" r:id="rId10"/>
    <p:sldId id="260" r:id="rId11"/>
    <p:sldId id="265" r:id="rId12"/>
    <p:sldId id="263" r:id="rId13"/>
    <p:sldId id="264" r:id="rId14"/>
    <p:sldId id="262" r:id="rId15"/>
    <p:sldId id="261" r:id="rId16"/>
    <p:sldId id="274" r:id="rId17"/>
    <p:sldId id="275" r:id="rId18"/>
    <p:sldId id="276" r:id="rId19"/>
    <p:sldId id="277" r:id="rId20"/>
    <p:sldId id="278" r:id="rId21"/>
    <p:sldId id="279" r:id="rId22"/>
    <p:sldId id="280" r:id="rId23"/>
    <p:sldId id="281" r:id="rId24"/>
    <p:sldId id="282" r:id="rId25"/>
    <p:sldId id="283" r:id="rId26"/>
    <p:sldId id="302" r:id="rId27"/>
    <p:sldId id="284" r:id="rId28"/>
    <p:sldId id="289" r:id="rId29"/>
    <p:sldId id="290" r:id="rId30"/>
    <p:sldId id="291" r:id="rId31"/>
    <p:sldId id="292" r:id="rId32"/>
    <p:sldId id="299" r:id="rId33"/>
    <p:sldId id="303" r:id="rId34"/>
    <p:sldId id="296" r:id="rId35"/>
    <p:sldId id="298" r:id="rId36"/>
    <p:sldId id="286" r:id="rId37"/>
    <p:sldId id="304" r:id="rId38"/>
    <p:sldId id="305" r:id="rId39"/>
    <p:sldId id="306" r:id="rId40"/>
    <p:sldId id="307" r:id="rId41"/>
    <p:sldId id="30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3" d="100"/>
          <a:sy n="103" d="100"/>
        </p:scale>
        <p:origin x="1074" y="96"/>
      </p:cViewPr>
      <p:guideLst/>
    </p:cSldViewPr>
  </p:slideViewPr>
  <p:notesTextViewPr>
    <p:cViewPr>
      <p:scale>
        <a:sx n="1" d="1"/>
        <a:sy n="1" d="1"/>
      </p:scale>
      <p:origin x="0" y="0"/>
    </p:cViewPr>
  </p:notesTextViewPr>
  <p:notesViewPr>
    <p:cSldViewPr snapToGrid="0">
      <p:cViewPr varScale="1">
        <p:scale>
          <a:sx n="69" d="100"/>
          <a:sy n="69" d="100"/>
        </p:scale>
        <p:origin x="32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C9915E-45E6-4C0A-8CF5-EE027A8EEB9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7FDE2B2-4CA9-4DAE-A8D3-DA728C034F3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91276D-B8FB-4E95-8801-99BB980B2E35}" type="datetimeFigureOut">
              <a:rPr lang="en-US" smtClean="0"/>
              <a:t>1/21/2021</a:t>
            </a:fld>
            <a:endParaRPr lang="en-US"/>
          </a:p>
        </p:txBody>
      </p:sp>
      <p:sp>
        <p:nvSpPr>
          <p:cNvPr id="4" name="Footer Placeholder 3">
            <a:extLst>
              <a:ext uri="{FF2B5EF4-FFF2-40B4-BE49-F238E27FC236}">
                <a16:creationId xmlns:a16="http://schemas.microsoft.com/office/drawing/2014/main" id="{0A62E644-638C-4D24-A70F-DFC01AB4507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18AD6B-11BF-4A5F-949A-1DA07942247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8A2CBB-614D-481E-8E3F-F6F3C46AAF4F}" type="slidenum">
              <a:rPr lang="en-US" smtClean="0"/>
              <a:t>‹#›</a:t>
            </a:fld>
            <a:endParaRPr lang="en-US"/>
          </a:p>
        </p:txBody>
      </p:sp>
    </p:spTree>
    <p:extLst>
      <p:ext uri="{BB962C8B-B14F-4D97-AF65-F5344CB8AC3E}">
        <p14:creationId xmlns:p14="http://schemas.microsoft.com/office/powerpoint/2010/main" val="15208581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80747_RN_PowerpointTemplateTit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Grp="1" noChangeArrowheads="1"/>
          </p:cNvSpPr>
          <p:nvPr>
            <p:ph type="ctrTitle"/>
          </p:nvPr>
        </p:nvSpPr>
        <p:spPr>
          <a:xfrm>
            <a:off x="685800" y="2438400"/>
            <a:ext cx="7772400" cy="1143000"/>
          </a:xfrm>
        </p:spPr>
        <p:txBody>
          <a:bodyPr/>
          <a:lstStyle>
            <a:lvl1pPr algn="ctr">
              <a:defRPr sz="2100">
                <a:solidFill>
                  <a:schemeClr val="bg1"/>
                </a:solidFill>
              </a:defRPr>
            </a:lvl1pPr>
          </a:lstStyle>
          <a:p>
            <a:r>
              <a:rPr lang="en-US"/>
              <a:t>Click to edit Master title style</a:t>
            </a:r>
          </a:p>
        </p:txBody>
      </p:sp>
      <p:sp>
        <p:nvSpPr>
          <p:cNvPr id="64515" name="Rectangle 3"/>
          <p:cNvSpPr>
            <a:spLocks noGrp="1" noChangeArrowheads="1"/>
          </p:cNvSpPr>
          <p:nvPr>
            <p:ph type="subTitle" idx="1"/>
          </p:nvPr>
        </p:nvSpPr>
        <p:spPr>
          <a:xfrm>
            <a:off x="1371600" y="3886200"/>
            <a:ext cx="6400800" cy="1752600"/>
          </a:xfrm>
        </p:spPr>
        <p:txBody>
          <a:bodyPr/>
          <a:lstStyle>
            <a:lvl1pPr marL="0" indent="0" algn="ctr">
              <a:buFontTx/>
              <a:buNone/>
              <a:defRPr sz="1500">
                <a:solidFill>
                  <a:srgbClr val="B72216"/>
                </a:solidFill>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6ABB6C26-6F91-4606-960B-9B019FD3C438}" type="datetimeFigureOut">
              <a:rPr lang="en-US">
                <a:solidFill>
                  <a:srgbClr val="FFFFFF"/>
                </a:solidFill>
              </a:rPr>
              <a:pPr>
                <a:defRPr/>
              </a:pPr>
              <a:t>1/21/2021</a:t>
            </a:fld>
            <a:endParaRPr lang="en-US" dirty="0">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4F24C83-072C-4910-9FEA-2D900BA848A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08841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709F69B-03F1-4580-BAB5-160EF3898144}" type="datetimeFigureOut">
              <a:rPr lang="en-US">
                <a:solidFill>
                  <a:srgbClr val="FFFFFF"/>
                </a:solidFill>
              </a:rPr>
              <a:pPr>
                <a:defRPr/>
              </a:pPr>
              <a:t>1/21/2021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2DC1D-AC43-49FC-AE26-00203DB05E5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08106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838200"/>
            <a:ext cx="1600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09800" y="838200"/>
            <a:ext cx="4648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BEF9A5-B162-40C7-98D7-D62CCBD92687}" type="datetimeFigureOut">
              <a:rPr lang="en-US">
                <a:solidFill>
                  <a:srgbClr val="FFFFFF"/>
                </a:solidFill>
              </a:rPr>
              <a:pPr>
                <a:defRPr/>
              </a:pPr>
              <a:t>1/21/2021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AB31B-3773-43A7-B119-3BECB533CB7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67151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5945" y="1450428"/>
            <a:ext cx="6915807" cy="4645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2209800" y="228603"/>
            <a:ext cx="6400800" cy="1143000"/>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28443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0793911-54FE-4CFB-B8E3-3B5AB14EF91D}" type="datetimeFigureOut">
              <a:rPr lang="en-US">
                <a:solidFill>
                  <a:srgbClr val="FFFFFF"/>
                </a:solidFill>
              </a:rPr>
              <a:pPr>
                <a:defRPr/>
              </a:pPr>
              <a:t>1/21/2021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B9C7F9-71E7-4ED7-B60C-7606C735A7B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7886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981200"/>
            <a:ext cx="31242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31242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FA7B988-1802-4CBC-BF04-B3ECA923F57B}" type="datetimeFigureOut">
              <a:rPr lang="en-US">
                <a:solidFill>
                  <a:srgbClr val="FFFFFF"/>
                </a:solidFill>
              </a:rPr>
              <a:pPr>
                <a:defRPr/>
              </a:pPr>
              <a:t>1/21/2021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3BA2FD-3D2A-409E-8323-A9446FAE49C6}"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26472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5441C19-2639-4A2B-A21E-B31DC30001F9}" type="datetimeFigureOut">
              <a:rPr lang="en-US">
                <a:solidFill>
                  <a:srgbClr val="FFFFFF"/>
                </a:solidFill>
              </a:rPr>
              <a:pPr>
                <a:defRPr/>
              </a:pPr>
              <a:t>1/21/2021</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5B18A8-28D1-4A9A-941A-6188B016AC7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6272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2EEED8F-0DEA-4CB5-9476-E5EC63836F7B}" type="datetimeFigureOut">
              <a:rPr lang="en-US">
                <a:solidFill>
                  <a:srgbClr val="FFFFFF"/>
                </a:solidFill>
              </a:rPr>
              <a:pPr>
                <a:defRPr/>
              </a:pPr>
              <a:t>1/21/2021</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EE141A-597C-498E-8681-9238A43E517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8100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C3101D6-22A8-412C-8D2F-0C9E25AE247A}" type="datetimeFigureOut">
              <a:rPr lang="en-US">
                <a:solidFill>
                  <a:srgbClr val="FFFFFF"/>
                </a:solidFill>
              </a:rPr>
              <a:pPr>
                <a:defRPr/>
              </a:pPr>
              <a:t>1/21/2021</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3EAD95-4227-48D4-B7C7-61EDDA53A86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9077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66411B-3B18-4E9F-B08C-9330EEA3F02C}" type="datetimeFigureOut">
              <a:rPr lang="en-US">
                <a:solidFill>
                  <a:srgbClr val="FFFFFF"/>
                </a:solidFill>
              </a:rPr>
              <a:pPr>
                <a:defRPr/>
              </a:pPr>
              <a:t>1/21/2021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EBE88A-082C-4353-8B55-519EDD8E89A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74921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7F18609-AEDC-4A79-93F3-B2F0365B1D6A}" type="datetimeFigureOut">
              <a:rPr lang="en-US">
                <a:solidFill>
                  <a:srgbClr val="FFFFFF"/>
                </a:solidFill>
              </a:rPr>
              <a:pPr>
                <a:defRPr/>
              </a:pPr>
              <a:t>1/21/2021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FC9E52-E3DD-4EB3-996F-724857A7C875}"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5846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80747_RN_PowerpointTemplateContent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09800" y="8382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209800" y="1981200"/>
            <a:ext cx="640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mn-ea"/>
                <a:cs typeface="+mn-cs"/>
              </a:defRPr>
            </a:lvl1pPr>
          </a:lstStyle>
          <a:p>
            <a:pPr fontAlgn="base">
              <a:spcBef>
                <a:spcPct val="0"/>
              </a:spcBef>
              <a:spcAft>
                <a:spcPct val="0"/>
              </a:spcAft>
              <a:defRPr/>
            </a:pPr>
            <a:fld id="{7F6D024A-E916-475E-B31A-8F6BAF64C08B}" type="datetimeFigureOut">
              <a:rPr lang="en-US">
                <a:solidFill>
                  <a:srgbClr val="FFFFFF"/>
                </a:solidFill>
              </a:rPr>
              <a:pPr fontAlgn="base">
                <a:spcBef>
                  <a:spcPct val="0"/>
                </a:spcBef>
                <a:spcAft>
                  <a:spcPct val="0"/>
                </a:spcAft>
                <a:defRPr/>
              </a:pPr>
              <a:t>1/21/2021</a:t>
            </a:fld>
            <a:endParaRPr lang="en-US" dirty="0">
              <a:solidFill>
                <a:srgbClr val="FFFFFF"/>
              </a:solidFill>
            </a:endParaRPr>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cs typeface="+mn-cs"/>
              </a:defRPr>
            </a:lvl1pPr>
          </a:lstStyle>
          <a:p>
            <a:pPr fontAlgn="base">
              <a:spcBef>
                <a:spcPct val="0"/>
              </a:spcBef>
              <a:spcAft>
                <a:spcPct val="0"/>
              </a:spcAft>
              <a:defRPr/>
            </a:pPr>
            <a:endParaRPr lang="en-US">
              <a:solidFill>
                <a:srgbClr val="FFFFFF"/>
              </a:solidFill>
            </a:endParaRPr>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pPr fontAlgn="base">
              <a:spcBef>
                <a:spcPct val="0"/>
              </a:spcBef>
              <a:spcAft>
                <a:spcPct val="0"/>
              </a:spcAft>
              <a:defRPr/>
            </a:pPr>
            <a:fld id="{9B75F10C-B82E-4AA0-BBA9-11DD1A0794A6}" type="slidenum">
              <a:rPr lang="en-US" altLang="en-US">
                <a:solidFill>
                  <a:srgbClr val="FFFFFF"/>
                </a:solidFill>
              </a:rPr>
              <a:pPr fontAlgn="base">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1607797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a:solidFill>
            <a:srgbClr val="B72216"/>
          </a:solidFill>
          <a:latin typeface="Arial" panose="020B0604020202020204" pitchFamily="34" charset="0"/>
          <a:ea typeface="+mj-ea"/>
          <a:cs typeface="Osaka"/>
        </a:defRPr>
      </a:lvl1pPr>
      <a:lvl2pPr algn="l" rtl="0" eaLnBrk="0" fontAlgn="base" hangingPunct="0">
        <a:spcBef>
          <a:spcPct val="0"/>
        </a:spcBef>
        <a:spcAft>
          <a:spcPct val="0"/>
        </a:spcAft>
        <a:defRPr sz="2400">
          <a:solidFill>
            <a:srgbClr val="B72216"/>
          </a:solidFill>
          <a:latin typeface="Arial" pitchFamily="34" charset="0"/>
          <a:ea typeface="Osaka" pitchFamily="-64" charset="-128"/>
          <a:cs typeface="Osaka"/>
        </a:defRPr>
      </a:lvl2pPr>
      <a:lvl3pPr algn="l" rtl="0" eaLnBrk="0" fontAlgn="base" hangingPunct="0">
        <a:spcBef>
          <a:spcPct val="0"/>
        </a:spcBef>
        <a:spcAft>
          <a:spcPct val="0"/>
        </a:spcAft>
        <a:defRPr sz="2400">
          <a:solidFill>
            <a:srgbClr val="B72216"/>
          </a:solidFill>
          <a:latin typeface="Arial" pitchFamily="34" charset="0"/>
          <a:ea typeface="Osaka" pitchFamily="-64" charset="-128"/>
          <a:cs typeface="Osaka"/>
        </a:defRPr>
      </a:lvl3pPr>
      <a:lvl4pPr algn="l" rtl="0" eaLnBrk="0" fontAlgn="base" hangingPunct="0">
        <a:spcBef>
          <a:spcPct val="0"/>
        </a:spcBef>
        <a:spcAft>
          <a:spcPct val="0"/>
        </a:spcAft>
        <a:defRPr sz="2400">
          <a:solidFill>
            <a:srgbClr val="B72216"/>
          </a:solidFill>
          <a:latin typeface="Arial" pitchFamily="34" charset="0"/>
          <a:ea typeface="Osaka" pitchFamily="-64" charset="-128"/>
          <a:cs typeface="Osaka"/>
        </a:defRPr>
      </a:lvl4pPr>
      <a:lvl5pPr algn="l" rtl="0" eaLnBrk="0" fontAlgn="base" hangingPunct="0">
        <a:spcBef>
          <a:spcPct val="0"/>
        </a:spcBef>
        <a:spcAft>
          <a:spcPct val="0"/>
        </a:spcAft>
        <a:defRPr sz="2400">
          <a:solidFill>
            <a:srgbClr val="B72216"/>
          </a:solidFill>
          <a:latin typeface="Arial" pitchFamily="34" charset="0"/>
          <a:ea typeface="Osaka" pitchFamily="-64" charset="-128"/>
          <a:cs typeface="Osaka"/>
        </a:defRPr>
      </a:lvl5pPr>
      <a:lvl6pPr marL="342900" algn="l" rtl="0" fontAlgn="base">
        <a:spcBef>
          <a:spcPct val="0"/>
        </a:spcBef>
        <a:spcAft>
          <a:spcPct val="0"/>
        </a:spcAft>
        <a:defRPr sz="2400">
          <a:solidFill>
            <a:srgbClr val="B72216"/>
          </a:solidFill>
          <a:latin typeface="Verdana" pitchFamily="-64" charset="0"/>
          <a:ea typeface="Osaka" pitchFamily="-64" charset="-128"/>
        </a:defRPr>
      </a:lvl6pPr>
      <a:lvl7pPr marL="685800" algn="l" rtl="0" fontAlgn="base">
        <a:spcBef>
          <a:spcPct val="0"/>
        </a:spcBef>
        <a:spcAft>
          <a:spcPct val="0"/>
        </a:spcAft>
        <a:defRPr sz="2400">
          <a:solidFill>
            <a:srgbClr val="B72216"/>
          </a:solidFill>
          <a:latin typeface="Verdana" pitchFamily="-64" charset="0"/>
          <a:ea typeface="Osaka" pitchFamily="-64" charset="-128"/>
        </a:defRPr>
      </a:lvl7pPr>
      <a:lvl8pPr marL="1028700" algn="l" rtl="0" fontAlgn="base">
        <a:spcBef>
          <a:spcPct val="0"/>
        </a:spcBef>
        <a:spcAft>
          <a:spcPct val="0"/>
        </a:spcAft>
        <a:defRPr sz="2400">
          <a:solidFill>
            <a:srgbClr val="B72216"/>
          </a:solidFill>
          <a:latin typeface="Verdana" pitchFamily="-64" charset="0"/>
          <a:ea typeface="Osaka" pitchFamily="-64" charset="-128"/>
        </a:defRPr>
      </a:lvl8pPr>
      <a:lvl9pPr marL="1371600" algn="l" rtl="0" fontAlgn="base">
        <a:spcBef>
          <a:spcPct val="0"/>
        </a:spcBef>
        <a:spcAft>
          <a:spcPct val="0"/>
        </a:spcAft>
        <a:defRPr sz="2400">
          <a:solidFill>
            <a:srgbClr val="B72216"/>
          </a:solidFill>
          <a:latin typeface="Verdana" pitchFamily="-64" charset="0"/>
          <a:ea typeface="Osaka" pitchFamily="-64" charset="-128"/>
        </a:defRPr>
      </a:lvl9pPr>
    </p:titleStyle>
    <p:bodyStyle>
      <a:lvl1pPr marL="257175" indent="-257175" algn="l" rtl="0" eaLnBrk="0" fontAlgn="base" hangingPunct="0">
        <a:spcBef>
          <a:spcPct val="20000"/>
        </a:spcBef>
        <a:spcAft>
          <a:spcPct val="0"/>
        </a:spcAft>
        <a:buClr>
          <a:srgbClr val="B72216"/>
        </a:buClr>
        <a:buChar char="•"/>
        <a:defRPr sz="2100">
          <a:solidFill>
            <a:srgbClr val="464646"/>
          </a:solidFill>
          <a:latin typeface="+mn-lt"/>
          <a:ea typeface="+mn-ea"/>
          <a:cs typeface="Osaka"/>
        </a:defRPr>
      </a:lvl1pPr>
      <a:lvl2pPr marL="557213" indent="-214313" algn="l" rtl="0" eaLnBrk="0" fontAlgn="base" hangingPunct="0">
        <a:spcBef>
          <a:spcPct val="20000"/>
        </a:spcBef>
        <a:spcAft>
          <a:spcPct val="0"/>
        </a:spcAft>
        <a:buClr>
          <a:srgbClr val="B72216"/>
        </a:buClr>
        <a:buChar char="–"/>
        <a:defRPr sz="1800">
          <a:solidFill>
            <a:srgbClr val="464646"/>
          </a:solidFill>
          <a:latin typeface="+mn-lt"/>
          <a:ea typeface="+mn-ea"/>
          <a:cs typeface="Osaka"/>
        </a:defRPr>
      </a:lvl2pPr>
      <a:lvl3pPr marL="857250" indent="-171450" algn="l" rtl="0" eaLnBrk="0" fontAlgn="base" hangingPunct="0">
        <a:spcBef>
          <a:spcPct val="20000"/>
        </a:spcBef>
        <a:spcAft>
          <a:spcPct val="0"/>
        </a:spcAft>
        <a:buClr>
          <a:srgbClr val="B72216"/>
        </a:buClr>
        <a:buChar char="•"/>
        <a:defRPr sz="1500">
          <a:solidFill>
            <a:srgbClr val="464646"/>
          </a:solidFill>
          <a:latin typeface="+mn-lt"/>
          <a:ea typeface="+mn-ea"/>
          <a:cs typeface="Osaka"/>
        </a:defRPr>
      </a:lvl3pPr>
      <a:lvl4pPr marL="1200150" indent="-171450" algn="l" rtl="0" eaLnBrk="0" fontAlgn="base" hangingPunct="0">
        <a:spcBef>
          <a:spcPct val="20000"/>
        </a:spcBef>
        <a:spcAft>
          <a:spcPct val="0"/>
        </a:spcAft>
        <a:buClr>
          <a:srgbClr val="B72216"/>
        </a:buClr>
        <a:buChar char="–"/>
        <a:defRPr sz="1500">
          <a:solidFill>
            <a:srgbClr val="464646"/>
          </a:solidFill>
          <a:latin typeface="+mn-lt"/>
          <a:ea typeface="+mn-ea"/>
          <a:cs typeface="Osaka"/>
        </a:defRPr>
      </a:lvl4pPr>
      <a:lvl5pPr marL="1543050" indent="-171450" algn="l" rtl="0" eaLnBrk="0" fontAlgn="base" hangingPunct="0">
        <a:spcBef>
          <a:spcPct val="20000"/>
        </a:spcBef>
        <a:spcAft>
          <a:spcPct val="0"/>
        </a:spcAft>
        <a:buClr>
          <a:srgbClr val="B72216"/>
        </a:buClr>
        <a:buChar char="»"/>
        <a:defRPr sz="1500">
          <a:solidFill>
            <a:srgbClr val="464646"/>
          </a:solidFill>
          <a:latin typeface="+mn-lt"/>
          <a:ea typeface="+mn-ea"/>
          <a:cs typeface="Osaka"/>
        </a:defRPr>
      </a:lvl5pPr>
      <a:lvl6pPr marL="1885950" indent="-171450" algn="l" rtl="0" fontAlgn="base">
        <a:spcBef>
          <a:spcPct val="20000"/>
        </a:spcBef>
        <a:spcAft>
          <a:spcPct val="0"/>
        </a:spcAft>
        <a:buClr>
          <a:srgbClr val="B72216"/>
        </a:buClr>
        <a:buChar char="»"/>
        <a:defRPr sz="1500">
          <a:solidFill>
            <a:srgbClr val="464646"/>
          </a:solidFill>
          <a:latin typeface="+mn-lt"/>
          <a:ea typeface="+mn-ea"/>
        </a:defRPr>
      </a:lvl6pPr>
      <a:lvl7pPr marL="2228850" indent="-171450" algn="l" rtl="0" fontAlgn="base">
        <a:spcBef>
          <a:spcPct val="20000"/>
        </a:spcBef>
        <a:spcAft>
          <a:spcPct val="0"/>
        </a:spcAft>
        <a:buClr>
          <a:srgbClr val="B72216"/>
        </a:buClr>
        <a:buChar char="»"/>
        <a:defRPr sz="1500">
          <a:solidFill>
            <a:srgbClr val="464646"/>
          </a:solidFill>
          <a:latin typeface="+mn-lt"/>
          <a:ea typeface="+mn-ea"/>
        </a:defRPr>
      </a:lvl7pPr>
      <a:lvl8pPr marL="2571750" indent="-171450" algn="l" rtl="0" fontAlgn="base">
        <a:spcBef>
          <a:spcPct val="20000"/>
        </a:spcBef>
        <a:spcAft>
          <a:spcPct val="0"/>
        </a:spcAft>
        <a:buClr>
          <a:srgbClr val="B72216"/>
        </a:buClr>
        <a:buChar char="»"/>
        <a:defRPr sz="1500">
          <a:solidFill>
            <a:srgbClr val="464646"/>
          </a:solidFill>
          <a:latin typeface="+mn-lt"/>
          <a:ea typeface="+mn-ea"/>
        </a:defRPr>
      </a:lvl8pPr>
      <a:lvl9pPr marL="2914650" indent="-171450" algn="l" rtl="0" fontAlgn="base">
        <a:spcBef>
          <a:spcPct val="20000"/>
        </a:spcBef>
        <a:spcAft>
          <a:spcPct val="0"/>
        </a:spcAft>
        <a:buClr>
          <a:srgbClr val="B72216"/>
        </a:buClr>
        <a:buChar char="»"/>
        <a:defRPr sz="1500">
          <a:solidFill>
            <a:srgbClr val="464646"/>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829" y="2248728"/>
            <a:ext cx="8719457" cy="2311252"/>
          </a:xfrm>
        </p:spPr>
        <p:txBody>
          <a:bodyPr/>
          <a:lstStyle/>
          <a:p>
            <a:r>
              <a:rPr lang="en-US" sz="3200" dirty="0"/>
              <a:t>Eclectic Law for Surveyors</a:t>
            </a:r>
            <a:br>
              <a:rPr lang="en-US" sz="3200" dirty="0"/>
            </a:br>
            <a:br>
              <a:rPr lang="en-US" sz="3200" dirty="0"/>
            </a:br>
            <a:r>
              <a:rPr lang="en-US" sz="3200" dirty="0"/>
              <a:t>2021 MSPS Annual Conference</a:t>
            </a:r>
          </a:p>
        </p:txBody>
      </p:sp>
      <p:sp>
        <p:nvSpPr>
          <p:cNvPr id="3" name="Subtitle 2"/>
          <p:cNvSpPr>
            <a:spLocks noGrp="1"/>
          </p:cNvSpPr>
          <p:nvPr>
            <p:ph type="subTitle" idx="1"/>
          </p:nvPr>
        </p:nvSpPr>
        <p:spPr>
          <a:xfrm>
            <a:off x="206829" y="4910777"/>
            <a:ext cx="8719457" cy="515679"/>
          </a:xfrm>
        </p:spPr>
        <p:txBody>
          <a:bodyPr/>
          <a:lstStyle/>
          <a:p>
            <a:r>
              <a:rPr lang="en-US" sz="2000" dirty="0"/>
              <a:t>By David J. Meyers</a:t>
            </a:r>
          </a:p>
          <a:p>
            <a:r>
              <a:rPr lang="en-US" sz="2000" dirty="0"/>
              <a:t>Dmeyers@RinkeNoonan.com</a:t>
            </a:r>
          </a:p>
          <a:p>
            <a:endParaRPr lang="en-US" sz="2000" dirty="0"/>
          </a:p>
        </p:txBody>
      </p:sp>
    </p:spTree>
    <p:extLst>
      <p:ext uri="{BB962C8B-B14F-4D97-AF65-F5344CB8AC3E}">
        <p14:creationId xmlns:p14="http://schemas.microsoft.com/office/powerpoint/2010/main" val="380330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57. Vacated Streets and Alleys</a:t>
            </a:r>
          </a:p>
          <a:p>
            <a:endParaRPr lang="en-US" dirty="0"/>
          </a:p>
          <a:p>
            <a:r>
              <a:rPr lang="en-US" dirty="0"/>
              <a:t>58. Assignment, Release, or Satisfaction of Rerecorded and Corrective Mortgages</a:t>
            </a:r>
          </a:p>
          <a:p>
            <a:endParaRPr lang="en-US" dirty="0"/>
          </a:p>
          <a:p>
            <a:r>
              <a:rPr lang="en-US" dirty="0"/>
              <a:t>76. Contract for Deed – Transfer of Seller’s or Purchaser’s Interest</a:t>
            </a:r>
          </a:p>
        </p:txBody>
      </p:sp>
      <p:sp>
        <p:nvSpPr>
          <p:cNvPr id="3" name="Title 2"/>
          <p:cNvSpPr>
            <a:spLocks noGrp="1"/>
          </p:cNvSpPr>
          <p:nvPr>
            <p:ph type="title"/>
          </p:nvPr>
        </p:nvSpPr>
        <p:spPr/>
        <p:txBody>
          <a:bodyPr/>
          <a:lstStyle/>
          <a:p>
            <a:r>
              <a:rPr lang="en-US" dirty="0"/>
              <a:t>Minnesota Title Standards</a:t>
            </a:r>
          </a:p>
        </p:txBody>
      </p:sp>
    </p:spTree>
    <p:extLst>
      <p:ext uri="{BB962C8B-B14F-4D97-AF65-F5344CB8AC3E}">
        <p14:creationId xmlns:p14="http://schemas.microsoft.com/office/powerpoint/2010/main" val="292893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87.  Conveyances – Dissolution of business or Professional Corporations</a:t>
            </a:r>
          </a:p>
          <a:p>
            <a:pPr lvl="1"/>
            <a:r>
              <a:rPr lang="en-US" dirty="0"/>
              <a:t>87.1 Business Corporations Organized Under Chapter 301 Which Have Filed a Resolution for Voluntary Dissolution Before January 1, 1984</a:t>
            </a:r>
          </a:p>
          <a:p>
            <a:pPr lvl="1"/>
            <a:r>
              <a:rPr lang="en-US" dirty="0"/>
              <a:t>87.2 Corporations Governed by or Organized Under Chapter 302A</a:t>
            </a:r>
          </a:p>
          <a:p>
            <a:pPr marL="342900" lvl="1" indent="0">
              <a:buNone/>
            </a:pPr>
            <a:endParaRPr lang="en-US" dirty="0"/>
          </a:p>
          <a:p>
            <a:r>
              <a:rPr lang="en-US" dirty="0"/>
              <a:t>88. Minimum Requirements for Planned Communities</a:t>
            </a:r>
          </a:p>
          <a:p>
            <a:pPr lvl="1"/>
            <a:r>
              <a:rPr lang="en-US" dirty="0"/>
              <a:t>88.1 Evidence of Title</a:t>
            </a:r>
          </a:p>
          <a:p>
            <a:pPr lvl="1"/>
            <a:r>
              <a:rPr lang="en-US" dirty="0"/>
              <a:t>88.2 Minimum Requirements for the Declaration</a:t>
            </a:r>
          </a:p>
          <a:p>
            <a:pPr marL="342900" lvl="1" indent="0">
              <a:buNone/>
            </a:pPr>
            <a:endParaRPr lang="en-US" dirty="0"/>
          </a:p>
          <a:p>
            <a:r>
              <a:rPr lang="en-US" dirty="0"/>
              <a:t>89. Conveyance from Surviving Joint Tenant</a:t>
            </a:r>
          </a:p>
          <a:p>
            <a:pPr lvl="1"/>
            <a:endParaRPr lang="en-US" dirty="0"/>
          </a:p>
        </p:txBody>
      </p:sp>
      <p:sp>
        <p:nvSpPr>
          <p:cNvPr id="3" name="Title 2"/>
          <p:cNvSpPr>
            <a:spLocks noGrp="1"/>
          </p:cNvSpPr>
          <p:nvPr>
            <p:ph type="title"/>
          </p:nvPr>
        </p:nvSpPr>
        <p:spPr/>
        <p:txBody>
          <a:bodyPr/>
          <a:lstStyle/>
          <a:p>
            <a:r>
              <a:rPr lang="en-US" dirty="0"/>
              <a:t>Minnesota Title Standards</a:t>
            </a:r>
          </a:p>
        </p:txBody>
      </p:sp>
    </p:spTree>
    <p:extLst>
      <p:ext uri="{BB962C8B-B14F-4D97-AF65-F5344CB8AC3E}">
        <p14:creationId xmlns:p14="http://schemas.microsoft.com/office/powerpoint/2010/main" val="222423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 Conveyances by Individuals</a:t>
            </a:r>
          </a:p>
          <a:p>
            <a:pPr lvl="1"/>
            <a:r>
              <a:rPr lang="en-US" dirty="0"/>
              <a:t>1. Conveyances by Married Individuals</a:t>
            </a:r>
          </a:p>
          <a:p>
            <a:pPr lvl="1"/>
            <a:r>
              <a:rPr lang="en-US" dirty="0"/>
              <a:t>2. Conveyances Between Married Individuals</a:t>
            </a:r>
          </a:p>
          <a:p>
            <a:pPr lvl="1"/>
            <a:r>
              <a:rPr lang="en-US" dirty="0"/>
              <a:t>3. Conveyances Following Dissolution of Marriage</a:t>
            </a:r>
          </a:p>
          <a:p>
            <a:pPr lvl="1"/>
            <a:r>
              <a:rPr lang="en-US" dirty="0"/>
              <a:t>4. Joint Tenancy</a:t>
            </a:r>
          </a:p>
          <a:p>
            <a:pPr lvl="1"/>
            <a:r>
              <a:rPr lang="en-US" dirty="0"/>
              <a:t>5. Conveyances Following Termination of Life Estate</a:t>
            </a:r>
          </a:p>
          <a:p>
            <a:pPr lvl="1"/>
            <a:r>
              <a:rPr lang="en-US" dirty="0"/>
              <a:t>6. Conveyances by Execution of Power of Appointment</a:t>
            </a:r>
          </a:p>
          <a:p>
            <a:endParaRPr lang="en-US" dirty="0"/>
          </a:p>
          <a:p>
            <a:r>
              <a:rPr lang="en-US" dirty="0"/>
              <a:t>D. Deeds from Corporations or LLCs</a:t>
            </a:r>
          </a:p>
          <a:p>
            <a:pPr lvl="1"/>
            <a:r>
              <a:rPr lang="en-US" dirty="0"/>
              <a:t>1. Corporate Authority</a:t>
            </a:r>
          </a:p>
          <a:p>
            <a:pPr lvl="1"/>
            <a:r>
              <a:rPr lang="en-US" dirty="0"/>
              <a:t>2. Business Corporations Under Minn. Stat. Ch. 302A</a:t>
            </a:r>
          </a:p>
          <a:p>
            <a:pPr lvl="1"/>
            <a:r>
              <a:rPr lang="en-US" dirty="0"/>
              <a:t>3. Corporations Under Minn. Stat. Ch. 300</a:t>
            </a:r>
          </a:p>
          <a:p>
            <a:pPr lvl="1"/>
            <a:r>
              <a:rPr lang="en-US" dirty="0"/>
              <a:t>4. Nonprofit Corporations</a:t>
            </a:r>
          </a:p>
          <a:p>
            <a:pPr lvl="1"/>
            <a:r>
              <a:rPr lang="en-US" dirty="0"/>
              <a:t>5. Religious Corporations</a:t>
            </a:r>
          </a:p>
          <a:p>
            <a:endParaRPr lang="en-US" dirty="0"/>
          </a:p>
        </p:txBody>
      </p:sp>
      <p:sp>
        <p:nvSpPr>
          <p:cNvPr id="3" name="Title 2"/>
          <p:cNvSpPr>
            <a:spLocks noGrp="1"/>
          </p:cNvSpPr>
          <p:nvPr>
            <p:ph type="title"/>
          </p:nvPr>
        </p:nvSpPr>
        <p:spPr/>
        <p:txBody>
          <a:bodyPr/>
          <a:lstStyle/>
          <a:p>
            <a:r>
              <a:rPr lang="en-US" dirty="0"/>
              <a:t>Minnesota White Pages – Chapter 1, Instruments Required to Transfer Title to Real Property</a:t>
            </a:r>
          </a:p>
        </p:txBody>
      </p:sp>
    </p:spTree>
    <p:extLst>
      <p:ext uri="{BB962C8B-B14F-4D97-AF65-F5344CB8AC3E}">
        <p14:creationId xmlns:p14="http://schemas.microsoft.com/office/powerpoint/2010/main" val="346505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 Trustee Deeds</a:t>
            </a:r>
          </a:p>
          <a:p>
            <a:pPr lvl="1"/>
            <a:r>
              <a:rPr lang="en-US" dirty="0"/>
              <a:t>1. General Comments</a:t>
            </a:r>
          </a:p>
          <a:p>
            <a:pPr lvl="1"/>
            <a:r>
              <a:rPr lang="en-US" dirty="0"/>
              <a:t>2. Interest Held by Trustee Under Inter </a:t>
            </a:r>
            <a:r>
              <a:rPr lang="en-US" dirty="0" err="1"/>
              <a:t>Vivos</a:t>
            </a:r>
            <a:r>
              <a:rPr lang="en-US" dirty="0"/>
              <a:t> Trust Containing a Power of Sale</a:t>
            </a:r>
          </a:p>
          <a:p>
            <a:pPr lvl="1"/>
            <a:r>
              <a:rPr lang="en-US" dirty="0"/>
              <a:t>3. Interest Held by Trustee Under Testamentary Trust Containing a Power of Sale</a:t>
            </a:r>
          </a:p>
          <a:p>
            <a:pPr lvl="1"/>
            <a:r>
              <a:rPr lang="en-US" dirty="0"/>
              <a:t>4. Interest Held by Trustee Under Inter </a:t>
            </a:r>
            <a:r>
              <a:rPr lang="en-US" dirty="0" err="1"/>
              <a:t>Vivos</a:t>
            </a:r>
            <a:r>
              <a:rPr lang="en-US" dirty="0"/>
              <a:t> or Testamentary Trust Not Containing a Power of Sale</a:t>
            </a:r>
          </a:p>
        </p:txBody>
      </p:sp>
      <p:sp>
        <p:nvSpPr>
          <p:cNvPr id="3" name="Title 2"/>
          <p:cNvSpPr>
            <a:spLocks noGrp="1"/>
          </p:cNvSpPr>
          <p:nvPr>
            <p:ph type="title"/>
          </p:nvPr>
        </p:nvSpPr>
        <p:spPr/>
        <p:txBody>
          <a:bodyPr/>
          <a:lstStyle/>
          <a:p>
            <a:r>
              <a:rPr lang="en-US" dirty="0"/>
              <a:t>Minnesota White Pages – Chapter 1, Instruments Required to Transfer Title to Real Property</a:t>
            </a:r>
          </a:p>
        </p:txBody>
      </p:sp>
    </p:spTree>
    <p:extLst>
      <p:ext uri="{BB962C8B-B14F-4D97-AF65-F5344CB8AC3E}">
        <p14:creationId xmlns:p14="http://schemas.microsoft.com/office/powerpoint/2010/main" val="332062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Mortgage When There Has Been No Foreclosure Sale</a:t>
            </a:r>
          </a:p>
          <a:p>
            <a:endParaRPr lang="en-US" dirty="0"/>
          </a:p>
          <a:p>
            <a:r>
              <a:rPr lang="en-US" dirty="0"/>
              <a:t>B. Mechanic’s Lien</a:t>
            </a:r>
          </a:p>
          <a:p>
            <a:pPr lvl="1"/>
            <a:r>
              <a:rPr lang="en-US" dirty="0"/>
              <a:t>1. No Notice of Lis Pendens of Record</a:t>
            </a:r>
          </a:p>
          <a:p>
            <a:pPr lvl="1"/>
            <a:r>
              <a:rPr lang="en-US" dirty="0"/>
              <a:t>2. Notice of Lis Pendens of Record</a:t>
            </a:r>
          </a:p>
          <a:p>
            <a:pPr lvl="1"/>
            <a:r>
              <a:rPr lang="en-US" dirty="0"/>
              <a:t>3. Judgment Entered But No Sheriff’s Sale</a:t>
            </a:r>
          </a:p>
          <a:p>
            <a:pPr lvl="1"/>
            <a:r>
              <a:rPr lang="en-US" dirty="0"/>
              <a:t>4. Judgment Entered and Sheriff’s Sale Held</a:t>
            </a:r>
          </a:p>
          <a:p>
            <a:endParaRPr lang="en-US" dirty="0"/>
          </a:p>
          <a:p>
            <a:r>
              <a:rPr lang="en-US" dirty="0"/>
              <a:t>C. Lien Created by Judgment for Money</a:t>
            </a:r>
          </a:p>
        </p:txBody>
      </p:sp>
      <p:sp>
        <p:nvSpPr>
          <p:cNvPr id="3" name="Title 2"/>
          <p:cNvSpPr>
            <a:spLocks noGrp="1"/>
          </p:cNvSpPr>
          <p:nvPr>
            <p:ph type="title"/>
          </p:nvPr>
        </p:nvSpPr>
        <p:spPr/>
        <p:txBody>
          <a:bodyPr/>
          <a:lstStyle/>
          <a:p>
            <a:r>
              <a:rPr lang="en-US" dirty="0"/>
              <a:t>Minnesota White Pages – Chapter 2, Instruments Required to Remove Encumbrances</a:t>
            </a:r>
          </a:p>
        </p:txBody>
      </p:sp>
    </p:spTree>
    <p:extLst>
      <p:ext uri="{BB962C8B-B14F-4D97-AF65-F5344CB8AC3E}">
        <p14:creationId xmlns:p14="http://schemas.microsoft.com/office/powerpoint/2010/main" val="117356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Correct the Recorded Instrument and Re-record It</a:t>
            </a:r>
          </a:p>
          <a:p>
            <a:endParaRPr lang="en-US" dirty="0"/>
          </a:p>
          <a:p>
            <a:r>
              <a:rPr lang="en-US" dirty="0"/>
              <a:t>2. Obtain and Record a Corrective Instrument</a:t>
            </a:r>
          </a:p>
          <a:p>
            <a:endParaRPr lang="en-US" dirty="0"/>
          </a:p>
          <a:p>
            <a:r>
              <a:rPr lang="en-US" dirty="0"/>
              <a:t>3. Use Additional Words of Identification of Parties in Subsequent Instruments</a:t>
            </a:r>
          </a:p>
          <a:p>
            <a:endParaRPr lang="en-US" dirty="0"/>
          </a:p>
          <a:p>
            <a:r>
              <a:rPr lang="en-US" dirty="0"/>
              <a:t>4. Obtain and Record Affidavit</a:t>
            </a:r>
          </a:p>
          <a:p>
            <a:endParaRPr lang="en-US" dirty="0"/>
          </a:p>
          <a:p>
            <a:r>
              <a:rPr lang="en-US" dirty="0"/>
              <a:t>5. Cancellation of Contract for Deed or Purchase Agreement</a:t>
            </a:r>
          </a:p>
          <a:p>
            <a:endParaRPr lang="en-US" dirty="0"/>
          </a:p>
          <a:p>
            <a:r>
              <a:rPr lang="en-US" dirty="0"/>
              <a:t>6. Actions</a:t>
            </a:r>
          </a:p>
        </p:txBody>
      </p:sp>
      <p:sp>
        <p:nvSpPr>
          <p:cNvPr id="3" name="Title 2"/>
          <p:cNvSpPr>
            <a:spLocks noGrp="1"/>
          </p:cNvSpPr>
          <p:nvPr>
            <p:ph type="title"/>
          </p:nvPr>
        </p:nvSpPr>
        <p:spPr/>
        <p:txBody>
          <a:bodyPr/>
          <a:lstStyle/>
          <a:p>
            <a:r>
              <a:rPr lang="en-US" dirty="0"/>
              <a:t>Minnesota White Pages – Chapter 3, Methods Suggested for Clearing Objections to Title</a:t>
            </a:r>
          </a:p>
        </p:txBody>
      </p:sp>
    </p:spTree>
    <p:extLst>
      <p:ext uri="{BB962C8B-B14F-4D97-AF65-F5344CB8AC3E}">
        <p14:creationId xmlns:p14="http://schemas.microsoft.com/office/powerpoint/2010/main" val="256784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BEDD5-D706-4F53-97C0-2CA36A2B9FBD}"/>
              </a:ext>
            </a:extLst>
          </p:cNvPr>
          <p:cNvSpPr>
            <a:spLocks noGrp="1"/>
          </p:cNvSpPr>
          <p:nvPr>
            <p:ph idx="1"/>
          </p:nvPr>
        </p:nvSpPr>
        <p:spPr/>
        <p:txBody>
          <a:bodyPr/>
          <a:lstStyle/>
          <a:p>
            <a:r>
              <a:rPr lang="en-US" dirty="0"/>
              <a:t>Introduction</a:t>
            </a:r>
          </a:p>
          <a:p>
            <a:pPr marL="0" indent="0">
              <a:buNone/>
            </a:pPr>
            <a:endParaRPr lang="en-US" dirty="0"/>
          </a:p>
          <a:p>
            <a:pPr marL="0" indent="0">
              <a:buNone/>
            </a:pPr>
            <a:r>
              <a:rPr lang="en-US" dirty="0"/>
              <a:t>These guidelines are not title standards, but rather a set of tools available to an attorney to resolve issues that may arise when reviewing a legal description or survey. They seek to summarize key elements of both law and scholarly works pertaining to specific issues which may arise. In some instances, they are based upon generally accepted survey practices. The guidelines are intended to make available to an attorney a starting point for analyzing a legal description or survey</a:t>
            </a:r>
          </a:p>
        </p:txBody>
      </p:sp>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Guidelines for Legal Descriptions and Survey Matters</a:t>
            </a:r>
          </a:p>
        </p:txBody>
      </p:sp>
    </p:spTree>
    <p:extLst>
      <p:ext uri="{BB962C8B-B14F-4D97-AF65-F5344CB8AC3E}">
        <p14:creationId xmlns:p14="http://schemas.microsoft.com/office/powerpoint/2010/main" val="289386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Ambiguities</a:t>
            </a:r>
          </a:p>
          <a:p>
            <a:pPr lvl="1"/>
            <a:r>
              <a:rPr lang="en-US" dirty="0"/>
              <a:t>1.1 Recorded Evidence</a:t>
            </a:r>
          </a:p>
          <a:p>
            <a:endParaRPr lang="en-US" dirty="0"/>
          </a:p>
          <a:p>
            <a:r>
              <a:rPr lang="en-US" dirty="0"/>
              <a:t>2. Government Surveys</a:t>
            </a:r>
          </a:p>
          <a:p>
            <a:pPr lvl="1"/>
            <a:r>
              <a:rPr lang="en-US" dirty="0"/>
              <a:t>2.1 Original Government Survey Reconciliation</a:t>
            </a:r>
          </a:p>
          <a:p>
            <a:endParaRPr lang="en-US" dirty="0"/>
          </a:p>
          <a:p>
            <a:r>
              <a:rPr lang="en-US" dirty="0"/>
              <a:t>3. Priority Given to Original Monuments</a:t>
            </a:r>
          </a:p>
          <a:p>
            <a:pPr lvl="1"/>
            <a:r>
              <a:rPr lang="en-US" dirty="0"/>
              <a:t>3.1 Original Monuments Control</a:t>
            </a:r>
          </a:p>
          <a:p>
            <a:endParaRPr lang="en-US" dirty="0"/>
          </a:p>
          <a:p>
            <a:r>
              <a:rPr lang="en-US" dirty="0"/>
              <a:t>4. Obliterated or Lost Corners in Government Survey or Subdivision Plat</a:t>
            </a:r>
          </a:p>
          <a:p>
            <a:pPr lvl="1"/>
            <a:r>
              <a:rPr lang="en-US" dirty="0"/>
              <a:t>4.1 Obliterated Corners</a:t>
            </a:r>
          </a:p>
          <a:p>
            <a:pPr lvl="1"/>
            <a:r>
              <a:rPr lang="en-US" dirty="0"/>
              <a:t>4.2 Lost Corners</a:t>
            </a:r>
          </a:p>
        </p:txBody>
      </p:sp>
      <p:sp>
        <p:nvSpPr>
          <p:cNvPr id="3" name="Title 2"/>
          <p:cNvSpPr>
            <a:spLocks noGrp="1"/>
          </p:cNvSpPr>
          <p:nvPr>
            <p:ph type="title"/>
          </p:nvPr>
        </p:nvSpPr>
        <p:spPr/>
        <p:txBody>
          <a:bodyPr/>
          <a:lstStyle/>
          <a:p>
            <a:r>
              <a:rPr lang="en-US" dirty="0"/>
              <a:t>Guidelines for Legal Descriptions and Survey Matters</a:t>
            </a:r>
          </a:p>
        </p:txBody>
      </p:sp>
    </p:spTree>
    <p:extLst>
      <p:ext uri="{BB962C8B-B14F-4D97-AF65-F5344CB8AC3E}">
        <p14:creationId xmlns:p14="http://schemas.microsoft.com/office/powerpoint/2010/main" val="227589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BEDD5-D706-4F53-97C0-2CA36A2B9FBD}"/>
              </a:ext>
            </a:extLst>
          </p:cNvPr>
          <p:cNvSpPr>
            <a:spLocks noGrp="1"/>
          </p:cNvSpPr>
          <p:nvPr>
            <p:ph idx="1"/>
          </p:nvPr>
        </p:nvSpPr>
        <p:spPr/>
        <p:txBody>
          <a:bodyPr/>
          <a:lstStyle/>
          <a:p>
            <a:r>
              <a:rPr lang="en-US" dirty="0"/>
              <a:t>5. Rules of Construction for Legal Descriptions</a:t>
            </a:r>
          </a:p>
          <a:p>
            <a:pPr lvl="1"/>
            <a:r>
              <a:rPr lang="en-US" dirty="0"/>
              <a:t>5.1 Rules of Construction Order of Controlling Authority</a:t>
            </a:r>
          </a:p>
          <a:p>
            <a:pPr lvl="2"/>
            <a:r>
              <a:rPr lang="en-US" dirty="0"/>
              <a:t>5.1.1 Natural Monuments</a:t>
            </a:r>
          </a:p>
          <a:p>
            <a:pPr lvl="2"/>
            <a:r>
              <a:rPr lang="en-US" dirty="0"/>
              <a:t>5.1.2 Artificial Monuments – Original</a:t>
            </a:r>
          </a:p>
          <a:p>
            <a:pPr lvl="2"/>
            <a:r>
              <a:rPr lang="en-US" dirty="0"/>
              <a:t>5.1.3 Artificial Monuments – Other than Original</a:t>
            </a:r>
          </a:p>
          <a:p>
            <a:pPr lvl="2"/>
            <a:r>
              <a:rPr lang="en-US" dirty="0"/>
              <a:t>5.1.4 Plat of Survey</a:t>
            </a:r>
          </a:p>
          <a:p>
            <a:pPr lvl="2"/>
            <a:r>
              <a:rPr lang="en-US" dirty="0"/>
              <a:t>5.1.5 Surveyor’s Field Notes</a:t>
            </a:r>
          </a:p>
          <a:p>
            <a:pPr lvl="2"/>
            <a:r>
              <a:rPr lang="en-US" dirty="0"/>
              <a:t>5.1.6 Calls</a:t>
            </a:r>
          </a:p>
          <a:p>
            <a:pPr lvl="2"/>
            <a:r>
              <a:rPr lang="en-US" dirty="0"/>
              <a:t>5.1.7 Distance</a:t>
            </a:r>
          </a:p>
          <a:p>
            <a:pPr lvl="2"/>
            <a:r>
              <a:rPr lang="en-US" dirty="0"/>
              <a:t>5.1.8 Quantity / Acreage</a:t>
            </a:r>
          </a:p>
          <a:p>
            <a:endParaRPr lang="en-US" dirty="0"/>
          </a:p>
          <a:p>
            <a:r>
              <a:rPr lang="en-US" dirty="0"/>
              <a:t>6. Deficiency or Shortage of Land in a Subdivision Plat</a:t>
            </a:r>
          </a:p>
          <a:p>
            <a:pPr lvl="1"/>
            <a:r>
              <a:rPr lang="en-US" dirty="0"/>
              <a:t>6.1 How Shortage is Allocated</a:t>
            </a:r>
          </a:p>
        </p:txBody>
      </p:sp>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Guidelines for Legal Descriptions and Survey Matters</a:t>
            </a:r>
          </a:p>
        </p:txBody>
      </p:sp>
    </p:spTree>
    <p:extLst>
      <p:ext uri="{BB962C8B-B14F-4D97-AF65-F5344CB8AC3E}">
        <p14:creationId xmlns:p14="http://schemas.microsoft.com/office/powerpoint/2010/main" val="219094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7. Government Lots</a:t>
            </a:r>
          </a:p>
          <a:p>
            <a:endParaRPr lang="en-US" dirty="0"/>
          </a:p>
          <a:p>
            <a:r>
              <a:rPr lang="en-US" dirty="0"/>
              <a:t>8. Riparian Rights</a:t>
            </a:r>
          </a:p>
          <a:p>
            <a:pPr lvl="1"/>
            <a:r>
              <a:rPr lang="en-US" dirty="0"/>
              <a:t>8.1 Presumption</a:t>
            </a:r>
          </a:p>
          <a:p>
            <a:pPr lvl="1"/>
            <a:r>
              <a:rPr lang="en-US" dirty="0"/>
              <a:t>8.2 Intent to Reserve</a:t>
            </a:r>
          </a:p>
          <a:p>
            <a:pPr lvl="1"/>
            <a:r>
              <a:rPr lang="en-US" dirty="0"/>
              <a:t>8.3 Boundary Lines on a Plat</a:t>
            </a:r>
          </a:p>
          <a:p>
            <a:endParaRPr lang="en-US" dirty="0"/>
          </a:p>
          <a:p>
            <a:r>
              <a:rPr lang="en-US" dirty="0"/>
              <a:t>9. Meander Lines</a:t>
            </a:r>
          </a:p>
          <a:p>
            <a:pPr lvl="1"/>
            <a:r>
              <a:rPr lang="en-US" dirty="0"/>
              <a:t>9.1 Government Meander Lines</a:t>
            </a:r>
          </a:p>
          <a:p>
            <a:pPr lvl="1"/>
            <a:r>
              <a:rPr lang="en-US" dirty="0"/>
              <a:t>9.2 Low / High-Water Mark</a:t>
            </a:r>
          </a:p>
        </p:txBody>
      </p:sp>
      <p:sp>
        <p:nvSpPr>
          <p:cNvPr id="3" name="Title 2"/>
          <p:cNvSpPr>
            <a:spLocks noGrp="1"/>
          </p:cNvSpPr>
          <p:nvPr>
            <p:ph type="title"/>
          </p:nvPr>
        </p:nvSpPr>
        <p:spPr/>
        <p:txBody>
          <a:bodyPr/>
          <a:lstStyle/>
          <a:p>
            <a:r>
              <a:rPr lang="en-US" dirty="0"/>
              <a:t>Guidelines for Legal Descriptions and Survey Matters</a:t>
            </a:r>
          </a:p>
        </p:txBody>
      </p:sp>
    </p:spTree>
    <p:extLst>
      <p:ext uri="{BB962C8B-B14F-4D97-AF65-F5344CB8AC3E}">
        <p14:creationId xmlns:p14="http://schemas.microsoft.com/office/powerpoint/2010/main" val="281210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l">
              <a:buNone/>
            </a:pPr>
            <a:r>
              <a:rPr lang="en-US" sz="1800" b="0" i="0" u="none" strike="noStrike" dirty="0">
                <a:solidFill>
                  <a:srgbClr val="000000"/>
                </a:solidFill>
                <a:effectLst/>
              </a:rPr>
              <a:t>No action for the recovery of real estate or the possession thereof shall be maintained unless it appears that the plaintiff, the plaintiff's ancestor, predecessor, or grantor was seized or possessed of the premises in question within 15 years before the beginning of the action.</a:t>
            </a:r>
          </a:p>
          <a:p>
            <a:pPr marL="0" indent="0" algn="l">
              <a:buNone/>
            </a:pPr>
            <a:endParaRPr lang="en-US" sz="1800" b="0" i="0" u="none" strike="noStrike" dirty="0">
              <a:solidFill>
                <a:srgbClr val="000000"/>
              </a:solidFill>
              <a:effectLst/>
            </a:endParaRPr>
          </a:p>
          <a:p>
            <a:pPr marL="0" indent="0" algn="l">
              <a:buNone/>
            </a:pPr>
            <a:r>
              <a:rPr lang="en-US" sz="1800" b="0" i="0" u="none" strike="noStrike" dirty="0">
                <a:solidFill>
                  <a:srgbClr val="000000"/>
                </a:solidFill>
                <a:effectLst/>
              </a:rPr>
              <a:t>Such limitations shall not be a bar to an action for the recovery of real estate assessed as tracts or parcels separate from other real estate, unless it appears that the party claiming title by adverse possession or the party's ancestor, predecessor, or grantor, or all of them together, shall have paid taxes on the real estate in question at least five consecutive years of the time during which the party claims these lands to have been occupied adversely.</a:t>
            </a:r>
          </a:p>
          <a:p>
            <a:endParaRPr lang="en-US" sz="1800" dirty="0"/>
          </a:p>
        </p:txBody>
      </p:sp>
      <p:sp>
        <p:nvSpPr>
          <p:cNvPr id="3" name="Title 2"/>
          <p:cNvSpPr>
            <a:spLocks noGrp="1"/>
          </p:cNvSpPr>
          <p:nvPr>
            <p:ph type="title"/>
          </p:nvPr>
        </p:nvSpPr>
        <p:spPr/>
        <p:txBody>
          <a:bodyPr/>
          <a:lstStyle/>
          <a:p>
            <a:r>
              <a:rPr lang="en-US" dirty="0"/>
              <a:t>Minn. Stat. § 541.02 - Recovery of Real Estate, 15 years</a:t>
            </a:r>
          </a:p>
        </p:txBody>
      </p:sp>
    </p:spTree>
    <p:extLst>
      <p:ext uri="{BB962C8B-B14F-4D97-AF65-F5344CB8AC3E}">
        <p14:creationId xmlns:p14="http://schemas.microsoft.com/office/powerpoint/2010/main" val="249565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BEDD5-D706-4F53-97C0-2CA36A2B9FBD}"/>
              </a:ext>
            </a:extLst>
          </p:cNvPr>
          <p:cNvSpPr>
            <a:spLocks noGrp="1"/>
          </p:cNvSpPr>
          <p:nvPr>
            <p:ph idx="1"/>
          </p:nvPr>
        </p:nvSpPr>
        <p:spPr/>
        <p:txBody>
          <a:bodyPr/>
          <a:lstStyle/>
          <a:p>
            <a:r>
              <a:rPr lang="en-US" dirty="0"/>
              <a:t>10. Minor Discrepancies in Measurement</a:t>
            </a:r>
          </a:p>
          <a:p>
            <a:endParaRPr lang="en-US" dirty="0"/>
          </a:p>
          <a:p>
            <a:r>
              <a:rPr lang="en-US" dirty="0"/>
              <a:t>11. Reference to a Roadway in a Legal Description</a:t>
            </a:r>
          </a:p>
          <a:p>
            <a:endParaRPr lang="en-US" dirty="0"/>
          </a:p>
          <a:p>
            <a:r>
              <a:rPr lang="en-US" dirty="0"/>
              <a:t>12. Auditor’s Plats</a:t>
            </a:r>
          </a:p>
          <a:p>
            <a:endParaRPr lang="en-US" dirty="0"/>
          </a:p>
          <a:p>
            <a:r>
              <a:rPr lang="en-US" dirty="0"/>
              <a:t>13. Basis of Bearings</a:t>
            </a:r>
          </a:p>
          <a:p>
            <a:endParaRPr lang="en-US" dirty="0"/>
          </a:p>
          <a:p>
            <a:r>
              <a:rPr lang="en-US" dirty="0"/>
              <a:t>14. Aliquot Parts</a:t>
            </a:r>
          </a:p>
          <a:p>
            <a:endParaRPr lang="en-US" dirty="0"/>
          </a:p>
          <a:p>
            <a:r>
              <a:rPr lang="en-US" dirty="0"/>
              <a:t>15. Establishing Boundaries Judicially</a:t>
            </a:r>
          </a:p>
        </p:txBody>
      </p:sp>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Guidelines for Legal Descriptions and Survey Matters</a:t>
            </a:r>
          </a:p>
        </p:txBody>
      </p:sp>
    </p:spTree>
    <p:extLst>
      <p:ext uri="{BB962C8B-B14F-4D97-AF65-F5344CB8AC3E}">
        <p14:creationId xmlns:p14="http://schemas.microsoft.com/office/powerpoint/2010/main" val="199483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dirty="0"/>
              <a:t>The purpose of auditor’s plats as authorized by Minn. Stat. § 272.19 is designate and describe certain irregular tracts of real property for assessment and taxation purposes. Conveyances of real property included in an auditor’s plat can be made by using the metes and bounds description or the auditor’s lot number and plat name assigned to it.</a:t>
            </a:r>
          </a:p>
          <a:p>
            <a:pPr marL="0" indent="0">
              <a:buNone/>
            </a:pPr>
            <a:endParaRPr lang="en-US" sz="1800" dirty="0"/>
          </a:p>
          <a:p>
            <a:pPr marL="0" indent="0">
              <a:buNone/>
            </a:pPr>
            <a:r>
              <a:rPr lang="en-US" sz="1800" dirty="0"/>
              <a:t>Auditor’s plats are seldom established anymore. At creation, the surveyor was required to show any variation between measurements of the tract as actually surveyed and the measurements stated in the instruments of conveyance with respect to any lot to be outlined upon the plat and the surveyor was to state in a certificate endorsed upon the plat the extent of the variation and the action taken to reconcile such difference(s). A discrepancy may be of such a nature as to be resolved by application of Minn. Stat. § 541.023 or as otherwise hereafter stated.</a:t>
            </a:r>
          </a:p>
        </p:txBody>
      </p:sp>
      <p:sp>
        <p:nvSpPr>
          <p:cNvPr id="3" name="Title 2"/>
          <p:cNvSpPr>
            <a:spLocks noGrp="1"/>
          </p:cNvSpPr>
          <p:nvPr>
            <p:ph type="title"/>
          </p:nvPr>
        </p:nvSpPr>
        <p:spPr/>
        <p:txBody>
          <a:bodyPr/>
          <a:lstStyle/>
          <a:p>
            <a:r>
              <a:rPr lang="en-US" dirty="0"/>
              <a:t>Guideline No. 12 – Auditor’s Plats</a:t>
            </a:r>
          </a:p>
        </p:txBody>
      </p:sp>
    </p:spTree>
    <p:extLst>
      <p:ext uri="{BB962C8B-B14F-4D97-AF65-F5344CB8AC3E}">
        <p14:creationId xmlns:p14="http://schemas.microsoft.com/office/powerpoint/2010/main" val="984068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BEDD5-D706-4F53-97C0-2CA36A2B9FBD}"/>
              </a:ext>
            </a:extLst>
          </p:cNvPr>
          <p:cNvSpPr>
            <a:spLocks noGrp="1"/>
          </p:cNvSpPr>
          <p:nvPr>
            <p:ph idx="1"/>
          </p:nvPr>
        </p:nvSpPr>
        <p:spPr/>
        <p:txBody>
          <a:bodyPr/>
          <a:lstStyle/>
          <a:p>
            <a:pPr marL="0" indent="0">
              <a:buNone/>
            </a:pPr>
            <a:r>
              <a:rPr lang="en-US" dirty="0"/>
              <a:t>An error in an auditor’s plat may be corrected by revising it in accordance with Minn. Stat. § 272.19, making a new auditor’s plat, making a plat in accordance with Minn. Stat. Ch. 505, conveyance or legal action. The amendment provisions of Minn. Stat. §§ 505.174 and 505.175 may not be used to correct errors in an auditor’s plat, nor may streets, alleys or other public uses be dedicated in an auditor’s plat.</a:t>
            </a:r>
          </a:p>
        </p:txBody>
      </p:sp>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Guideline No. 12 – Auditor’s Plats</a:t>
            </a:r>
          </a:p>
        </p:txBody>
      </p:sp>
    </p:spTree>
    <p:extLst>
      <p:ext uri="{BB962C8B-B14F-4D97-AF65-F5344CB8AC3E}">
        <p14:creationId xmlns:p14="http://schemas.microsoft.com/office/powerpoint/2010/main" val="28008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232774-515D-4867-8FED-5DFA05C4EC3F}"/>
              </a:ext>
            </a:extLst>
          </p:cNvPr>
          <p:cNvPicPr>
            <a:picLocks noGrp="1" noChangeAspect="1"/>
          </p:cNvPicPr>
          <p:nvPr>
            <p:ph idx="1"/>
          </p:nvPr>
        </p:nvPicPr>
        <p:blipFill>
          <a:blip r:embed="rId2"/>
          <a:stretch>
            <a:fillRect/>
          </a:stretch>
        </p:blipFill>
        <p:spPr>
          <a:xfrm>
            <a:off x="2020186" y="1158949"/>
            <a:ext cx="6889897" cy="5007935"/>
          </a:xfrm>
        </p:spPr>
      </p:pic>
      <p:sp>
        <p:nvSpPr>
          <p:cNvPr id="3" name="Title 2"/>
          <p:cNvSpPr>
            <a:spLocks noGrp="1"/>
          </p:cNvSpPr>
          <p:nvPr>
            <p:ph type="title"/>
          </p:nvPr>
        </p:nvSpPr>
        <p:spPr/>
        <p:txBody>
          <a:bodyPr/>
          <a:lstStyle/>
          <a:p>
            <a:r>
              <a:rPr lang="en-US" dirty="0"/>
              <a:t>Auditor’s Plat No. 11, Cass County, Minnesota</a:t>
            </a:r>
          </a:p>
        </p:txBody>
      </p:sp>
    </p:spTree>
    <p:extLst>
      <p:ext uri="{BB962C8B-B14F-4D97-AF65-F5344CB8AC3E}">
        <p14:creationId xmlns:p14="http://schemas.microsoft.com/office/powerpoint/2010/main" val="396508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B7E0B6-49EF-4A94-935C-2CA36A6C1FBD}"/>
              </a:ext>
            </a:extLst>
          </p:cNvPr>
          <p:cNvPicPr>
            <a:picLocks noGrp="1" noChangeAspect="1"/>
          </p:cNvPicPr>
          <p:nvPr>
            <p:ph idx="1"/>
          </p:nvPr>
        </p:nvPicPr>
        <p:blipFill rotWithShape="1">
          <a:blip r:embed="rId2"/>
          <a:srcRect r="45515"/>
          <a:stretch/>
        </p:blipFill>
        <p:spPr>
          <a:xfrm>
            <a:off x="1952625" y="1924493"/>
            <a:ext cx="6947077" cy="3532432"/>
          </a:xfrm>
        </p:spPr>
      </p:pic>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Auditor’s Plat No. 11, Cass County, Minnesota</a:t>
            </a:r>
          </a:p>
        </p:txBody>
      </p:sp>
    </p:spTree>
    <p:extLst>
      <p:ext uri="{BB962C8B-B14F-4D97-AF65-F5344CB8AC3E}">
        <p14:creationId xmlns:p14="http://schemas.microsoft.com/office/powerpoint/2010/main" val="1582086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9B4DC0-CFAF-460C-9210-35DAF6E30CBB}"/>
              </a:ext>
            </a:extLst>
          </p:cNvPr>
          <p:cNvPicPr>
            <a:picLocks noGrp="1" noChangeAspect="1"/>
          </p:cNvPicPr>
          <p:nvPr>
            <p:ph idx="1"/>
          </p:nvPr>
        </p:nvPicPr>
        <p:blipFill rotWithShape="1">
          <a:blip r:embed="rId2"/>
          <a:srcRect l="2869"/>
          <a:stretch/>
        </p:blipFill>
        <p:spPr>
          <a:xfrm>
            <a:off x="1921565" y="954157"/>
            <a:ext cx="6957392" cy="5141843"/>
          </a:xfrm>
        </p:spPr>
      </p:pic>
    </p:spTree>
    <p:extLst>
      <p:ext uri="{BB962C8B-B14F-4D97-AF65-F5344CB8AC3E}">
        <p14:creationId xmlns:p14="http://schemas.microsoft.com/office/powerpoint/2010/main" val="369681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6226BF-AAB5-4BED-8388-E998E66CC600}"/>
              </a:ext>
            </a:extLst>
          </p:cNvPr>
          <p:cNvPicPr>
            <a:picLocks noChangeAspect="1"/>
          </p:cNvPicPr>
          <p:nvPr/>
        </p:nvPicPr>
        <p:blipFill>
          <a:blip r:embed="rId2"/>
          <a:stretch>
            <a:fillRect/>
          </a:stretch>
        </p:blipFill>
        <p:spPr>
          <a:xfrm>
            <a:off x="1950109" y="1086678"/>
            <a:ext cx="6955352" cy="5071235"/>
          </a:xfrm>
          <a:prstGeom prst="rect">
            <a:avLst/>
          </a:prstGeom>
        </p:spPr>
      </p:pic>
    </p:spTree>
    <p:extLst>
      <p:ext uri="{BB962C8B-B14F-4D97-AF65-F5344CB8AC3E}">
        <p14:creationId xmlns:p14="http://schemas.microsoft.com/office/powerpoint/2010/main" val="111566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D1CA4F-E206-4F25-9649-F011ED4C6477}"/>
              </a:ext>
            </a:extLst>
          </p:cNvPr>
          <p:cNvPicPr>
            <a:picLocks noGrp="1" noChangeAspect="1"/>
          </p:cNvPicPr>
          <p:nvPr>
            <p:ph idx="1"/>
          </p:nvPr>
        </p:nvPicPr>
        <p:blipFill>
          <a:blip r:embed="rId2"/>
          <a:stretch>
            <a:fillRect/>
          </a:stretch>
        </p:blipFill>
        <p:spPr>
          <a:xfrm>
            <a:off x="2108331" y="1450975"/>
            <a:ext cx="6651363" cy="4645025"/>
          </a:xfrm>
        </p:spPr>
      </p:pic>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Re-Establishment of Exterior and Subdivisional Lines, 1918</a:t>
            </a:r>
          </a:p>
        </p:txBody>
      </p:sp>
    </p:spTree>
    <p:extLst>
      <p:ext uri="{BB962C8B-B14F-4D97-AF65-F5344CB8AC3E}">
        <p14:creationId xmlns:p14="http://schemas.microsoft.com/office/powerpoint/2010/main" val="203895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F39586-E734-42CE-9AE7-0FFA4D9C2999}"/>
              </a:ext>
            </a:extLst>
          </p:cNvPr>
          <p:cNvPicPr>
            <a:picLocks noGrp="1" noChangeAspect="1"/>
          </p:cNvPicPr>
          <p:nvPr>
            <p:ph idx="1"/>
          </p:nvPr>
        </p:nvPicPr>
        <p:blipFill>
          <a:blip r:embed="rId2"/>
          <a:stretch>
            <a:fillRect/>
          </a:stretch>
        </p:blipFill>
        <p:spPr>
          <a:xfrm>
            <a:off x="1976438" y="1688249"/>
            <a:ext cx="6915150" cy="4170477"/>
          </a:xfrm>
        </p:spPr>
      </p:pic>
    </p:spTree>
    <p:extLst>
      <p:ext uri="{BB962C8B-B14F-4D97-AF65-F5344CB8AC3E}">
        <p14:creationId xmlns:p14="http://schemas.microsoft.com/office/powerpoint/2010/main" val="390873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A5F1C9-FE52-49AB-A64B-DC700FACD3C0}"/>
              </a:ext>
            </a:extLst>
          </p:cNvPr>
          <p:cNvPicPr>
            <a:picLocks noGrp="1" noChangeAspect="1"/>
          </p:cNvPicPr>
          <p:nvPr>
            <p:ph idx="1"/>
          </p:nvPr>
        </p:nvPicPr>
        <p:blipFill>
          <a:blip r:embed="rId2"/>
          <a:stretch>
            <a:fillRect/>
          </a:stretch>
        </p:blipFill>
        <p:spPr>
          <a:xfrm>
            <a:off x="1976438" y="2101693"/>
            <a:ext cx="6915150" cy="3343589"/>
          </a:xfrm>
        </p:spPr>
      </p:pic>
    </p:spTree>
    <p:extLst>
      <p:ext uri="{BB962C8B-B14F-4D97-AF65-F5344CB8AC3E}">
        <p14:creationId xmlns:p14="http://schemas.microsoft.com/office/powerpoint/2010/main" val="185115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b="0" i="0" u="none" strike="noStrike" dirty="0">
                <a:solidFill>
                  <a:srgbClr val="000000"/>
                </a:solidFill>
                <a:effectLst/>
              </a:rPr>
              <a:t>The provisions of the preceding paragraph shall not apply to actions relating to the boundary line of lands, which boundary lines are established by adverse possession, or to actions concerning lands included between the government or platted line and the line established by such adverse possession, or to lands not assessed for taxation.</a:t>
            </a:r>
          </a:p>
          <a:p>
            <a:endParaRPr lang="en-US" dirty="0"/>
          </a:p>
        </p:txBody>
      </p:sp>
      <p:sp>
        <p:nvSpPr>
          <p:cNvPr id="3" name="Title 2"/>
          <p:cNvSpPr>
            <a:spLocks noGrp="1"/>
          </p:cNvSpPr>
          <p:nvPr>
            <p:ph type="title"/>
          </p:nvPr>
        </p:nvSpPr>
        <p:spPr/>
        <p:txBody>
          <a:bodyPr/>
          <a:lstStyle/>
          <a:p>
            <a:r>
              <a:rPr lang="en-US" dirty="0"/>
              <a:t>Minn. Stat. § 541.02 - Recovery of Real Estate, 15 years</a:t>
            </a:r>
          </a:p>
        </p:txBody>
      </p:sp>
    </p:spTree>
    <p:extLst>
      <p:ext uri="{BB962C8B-B14F-4D97-AF65-F5344CB8AC3E}">
        <p14:creationId xmlns:p14="http://schemas.microsoft.com/office/powerpoint/2010/main" val="108929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9FD1BD-4DA2-4CB4-B18E-E5ECBC0EE371}"/>
              </a:ext>
            </a:extLst>
          </p:cNvPr>
          <p:cNvPicPr>
            <a:picLocks noGrp="1" noChangeAspect="1"/>
          </p:cNvPicPr>
          <p:nvPr>
            <p:ph idx="1"/>
          </p:nvPr>
        </p:nvPicPr>
        <p:blipFill>
          <a:blip r:embed="rId2"/>
          <a:stretch>
            <a:fillRect/>
          </a:stretch>
        </p:blipFill>
        <p:spPr>
          <a:xfrm>
            <a:off x="3535073" y="1450975"/>
            <a:ext cx="3797879" cy="4645025"/>
          </a:xfrm>
        </p:spPr>
      </p:pic>
      <p:sp>
        <p:nvSpPr>
          <p:cNvPr id="3" name="Title 2"/>
          <p:cNvSpPr>
            <a:spLocks noGrp="1"/>
          </p:cNvSpPr>
          <p:nvPr>
            <p:ph type="title"/>
          </p:nvPr>
        </p:nvSpPr>
        <p:spPr/>
        <p:txBody>
          <a:bodyPr/>
          <a:lstStyle/>
          <a:p>
            <a:r>
              <a:rPr lang="en-US" dirty="0"/>
              <a:t>“This portion of Highway sketched at random?”</a:t>
            </a:r>
          </a:p>
        </p:txBody>
      </p:sp>
    </p:spTree>
    <p:extLst>
      <p:ext uri="{BB962C8B-B14F-4D97-AF65-F5344CB8AC3E}">
        <p14:creationId xmlns:p14="http://schemas.microsoft.com/office/powerpoint/2010/main" val="3217286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BEDD5-D706-4F53-97C0-2CA36A2B9FBD}"/>
              </a:ext>
            </a:extLst>
          </p:cNvPr>
          <p:cNvSpPr>
            <a:spLocks noGrp="1"/>
          </p:cNvSpPr>
          <p:nvPr>
            <p:ph idx="1"/>
          </p:nvPr>
        </p:nvSpPr>
        <p:spPr/>
        <p:txBody>
          <a:bodyPr/>
          <a:lstStyle/>
          <a:p>
            <a:pPr marL="0" indent="0">
              <a:buNone/>
            </a:pPr>
            <a:r>
              <a:rPr lang="en-US" dirty="0"/>
              <a:t>Surveying is the art of measurement, not an exact science. Changes in nature generally, as well as human nature, and differences in instrument accuracy often preclude exact duplication of original measurements in a legal description. Minor discrepancies in a resurvey do not necessarily suggest a change in the actual dimensions.</a:t>
            </a:r>
          </a:p>
        </p:txBody>
      </p:sp>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Guideline No. 10 – Minor Discrepancies in Measurements</a:t>
            </a:r>
          </a:p>
        </p:txBody>
      </p:sp>
    </p:spTree>
    <p:extLst>
      <p:ext uri="{BB962C8B-B14F-4D97-AF65-F5344CB8AC3E}">
        <p14:creationId xmlns:p14="http://schemas.microsoft.com/office/powerpoint/2010/main" val="170361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FBCCE1-07A0-45FE-9F21-E4B8EEB9F1A5}"/>
              </a:ext>
            </a:extLst>
          </p:cNvPr>
          <p:cNvPicPr>
            <a:picLocks noGrp="1" noChangeAspect="1"/>
          </p:cNvPicPr>
          <p:nvPr>
            <p:ph idx="1"/>
          </p:nvPr>
        </p:nvPicPr>
        <p:blipFill rotWithShape="1">
          <a:blip r:embed="rId2"/>
          <a:srcRect t="2606"/>
          <a:stretch/>
        </p:blipFill>
        <p:spPr>
          <a:xfrm>
            <a:off x="3152096" y="1166190"/>
            <a:ext cx="3977573" cy="4974465"/>
          </a:xfrm>
        </p:spPr>
      </p:pic>
      <p:sp>
        <p:nvSpPr>
          <p:cNvPr id="3" name="Title 2">
            <a:extLst>
              <a:ext uri="{FF2B5EF4-FFF2-40B4-BE49-F238E27FC236}">
                <a16:creationId xmlns:a16="http://schemas.microsoft.com/office/drawing/2014/main" id="{DCDD84F3-292C-45C3-81E5-1C3F0159443B}"/>
              </a:ext>
            </a:extLst>
          </p:cNvPr>
          <p:cNvSpPr>
            <a:spLocks noGrp="1"/>
          </p:cNvSpPr>
          <p:nvPr>
            <p:ph type="title"/>
          </p:nvPr>
        </p:nvSpPr>
        <p:spPr/>
        <p:txBody>
          <a:bodyPr/>
          <a:lstStyle/>
          <a:p>
            <a:r>
              <a:rPr lang="en-US" dirty="0"/>
              <a:t>Minor Discrepancies in Measurements </a:t>
            </a:r>
          </a:p>
        </p:txBody>
      </p:sp>
    </p:spTree>
    <p:extLst>
      <p:ext uri="{BB962C8B-B14F-4D97-AF65-F5344CB8AC3E}">
        <p14:creationId xmlns:p14="http://schemas.microsoft.com/office/powerpoint/2010/main" val="2034935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D84F3-292C-45C3-81E5-1C3F0159443B}"/>
              </a:ext>
            </a:extLst>
          </p:cNvPr>
          <p:cNvSpPr>
            <a:spLocks noGrp="1"/>
          </p:cNvSpPr>
          <p:nvPr>
            <p:ph type="title"/>
          </p:nvPr>
        </p:nvSpPr>
        <p:spPr/>
        <p:txBody>
          <a:bodyPr/>
          <a:lstStyle/>
          <a:p>
            <a:r>
              <a:rPr lang="en-US" dirty="0"/>
              <a:t>Minor Discrepancies in Measurements</a:t>
            </a:r>
          </a:p>
        </p:txBody>
      </p:sp>
      <p:pic>
        <p:nvPicPr>
          <p:cNvPr id="7" name="Picture 6">
            <a:extLst>
              <a:ext uri="{FF2B5EF4-FFF2-40B4-BE49-F238E27FC236}">
                <a16:creationId xmlns:a16="http://schemas.microsoft.com/office/drawing/2014/main" id="{E91D2C2F-95CB-47C9-B1E6-F56D6C432131}"/>
              </a:ext>
            </a:extLst>
          </p:cNvPr>
          <p:cNvPicPr>
            <a:picLocks noChangeAspect="1"/>
          </p:cNvPicPr>
          <p:nvPr/>
        </p:nvPicPr>
        <p:blipFill>
          <a:blip r:embed="rId2"/>
          <a:stretch>
            <a:fillRect/>
          </a:stretch>
        </p:blipFill>
        <p:spPr>
          <a:xfrm>
            <a:off x="1943986" y="2361969"/>
            <a:ext cx="6932427" cy="1413022"/>
          </a:xfrm>
          <a:prstGeom prst="rect">
            <a:avLst/>
          </a:prstGeom>
        </p:spPr>
      </p:pic>
    </p:spTree>
    <p:extLst>
      <p:ext uri="{BB962C8B-B14F-4D97-AF65-F5344CB8AC3E}">
        <p14:creationId xmlns:p14="http://schemas.microsoft.com/office/powerpoint/2010/main" val="5660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37B7A1-13DE-4EE6-8673-624D72B7833C}"/>
              </a:ext>
            </a:extLst>
          </p:cNvPr>
          <p:cNvPicPr>
            <a:picLocks noGrp="1" noChangeAspect="1"/>
          </p:cNvPicPr>
          <p:nvPr>
            <p:ph idx="1"/>
          </p:nvPr>
        </p:nvPicPr>
        <p:blipFill>
          <a:blip r:embed="rId2"/>
          <a:stretch>
            <a:fillRect/>
          </a:stretch>
        </p:blipFill>
        <p:spPr>
          <a:xfrm>
            <a:off x="1976438" y="1875887"/>
            <a:ext cx="6915150" cy="4007860"/>
          </a:xfrm>
        </p:spPr>
      </p:pic>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Minor Discrepancies in Measurements</a:t>
            </a:r>
          </a:p>
        </p:txBody>
      </p:sp>
      <p:sp>
        <p:nvSpPr>
          <p:cNvPr id="6" name="Callout: Line 5">
            <a:extLst>
              <a:ext uri="{FF2B5EF4-FFF2-40B4-BE49-F238E27FC236}">
                <a16:creationId xmlns:a16="http://schemas.microsoft.com/office/drawing/2014/main" id="{34478A4D-41B1-4204-A65D-B1EC53F321C3}"/>
              </a:ext>
            </a:extLst>
          </p:cNvPr>
          <p:cNvSpPr/>
          <p:nvPr/>
        </p:nvSpPr>
        <p:spPr>
          <a:xfrm flipH="1">
            <a:off x="5847907" y="1684502"/>
            <a:ext cx="2052084" cy="382769"/>
          </a:xfrm>
          <a:prstGeom prst="borderCallout1">
            <a:avLst>
              <a:gd name="adj1" fmla="val 40972"/>
              <a:gd name="adj2" fmla="val -775"/>
              <a:gd name="adj3" fmla="val 112500"/>
              <a:gd name="adj4" fmla="val -2786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622296-CAEB-4569-820C-92A4289AABED}"/>
              </a:ext>
            </a:extLst>
          </p:cNvPr>
          <p:cNvSpPr txBox="1"/>
          <p:nvPr/>
        </p:nvSpPr>
        <p:spPr>
          <a:xfrm>
            <a:off x="5847907" y="1701209"/>
            <a:ext cx="2009553" cy="369332"/>
          </a:xfrm>
          <a:prstGeom prst="rect">
            <a:avLst/>
          </a:prstGeom>
          <a:noFill/>
        </p:spPr>
        <p:txBody>
          <a:bodyPr wrap="square" rtlCol="0">
            <a:spAutoFit/>
          </a:bodyPr>
          <a:lstStyle/>
          <a:p>
            <a:r>
              <a:rPr lang="en-US" dirty="0">
                <a:solidFill>
                  <a:schemeClr val="accent6"/>
                </a:solidFill>
              </a:rPr>
              <a:t>Dated A.D. 1866</a:t>
            </a:r>
          </a:p>
        </p:txBody>
      </p:sp>
    </p:spTree>
    <p:extLst>
      <p:ext uri="{BB962C8B-B14F-4D97-AF65-F5344CB8AC3E}">
        <p14:creationId xmlns:p14="http://schemas.microsoft.com/office/powerpoint/2010/main" val="288575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603AA5-1150-412A-8C8F-F38640559E93}"/>
              </a:ext>
            </a:extLst>
          </p:cNvPr>
          <p:cNvPicPr>
            <a:picLocks noGrp="1" noChangeAspect="1"/>
          </p:cNvPicPr>
          <p:nvPr>
            <p:ph idx="1"/>
          </p:nvPr>
        </p:nvPicPr>
        <p:blipFill>
          <a:blip r:embed="rId2"/>
          <a:stretch>
            <a:fillRect/>
          </a:stretch>
        </p:blipFill>
        <p:spPr>
          <a:xfrm>
            <a:off x="1998922" y="1143209"/>
            <a:ext cx="6900530" cy="4952791"/>
          </a:xfrm>
        </p:spPr>
      </p:pic>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Minor Discrepancies in Measurements</a:t>
            </a:r>
          </a:p>
        </p:txBody>
      </p:sp>
      <p:sp>
        <p:nvSpPr>
          <p:cNvPr id="4" name="Callout: Line 3">
            <a:extLst>
              <a:ext uri="{FF2B5EF4-FFF2-40B4-BE49-F238E27FC236}">
                <a16:creationId xmlns:a16="http://schemas.microsoft.com/office/drawing/2014/main" id="{8BF298BB-0CB9-4177-B277-F170BE72295D}"/>
              </a:ext>
            </a:extLst>
          </p:cNvPr>
          <p:cNvSpPr/>
          <p:nvPr/>
        </p:nvSpPr>
        <p:spPr>
          <a:xfrm flipH="1">
            <a:off x="1998922" y="2545894"/>
            <a:ext cx="2052084" cy="382769"/>
          </a:xfrm>
          <a:prstGeom prst="borderCallout1">
            <a:avLst>
              <a:gd name="adj1" fmla="val 40972"/>
              <a:gd name="adj2" fmla="val -775"/>
              <a:gd name="adj3" fmla="val -70996"/>
              <a:gd name="adj4" fmla="val 21212"/>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9FDE94-52C0-4473-B5DB-772A9373DA32}"/>
              </a:ext>
            </a:extLst>
          </p:cNvPr>
          <p:cNvSpPr txBox="1"/>
          <p:nvPr/>
        </p:nvSpPr>
        <p:spPr>
          <a:xfrm>
            <a:off x="1998922" y="2562601"/>
            <a:ext cx="2009553" cy="369332"/>
          </a:xfrm>
          <a:prstGeom prst="rect">
            <a:avLst/>
          </a:prstGeom>
          <a:noFill/>
        </p:spPr>
        <p:txBody>
          <a:bodyPr wrap="square" rtlCol="0">
            <a:spAutoFit/>
          </a:bodyPr>
          <a:lstStyle/>
          <a:p>
            <a:r>
              <a:rPr lang="en-US" dirty="0">
                <a:solidFill>
                  <a:schemeClr val="accent6"/>
                </a:solidFill>
              </a:rPr>
              <a:t>Dated A.D. 1857</a:t>
            </a:r>
          </a:p>
        </p:txBody>
      </p:sp>
    </p:spTree>
    <p:extLst>
      <p:ext uri="{BB962C8B-B14F-4D97-AF65-F5344CB8AC3E}">
        <p14:creationId xmlns:p14="http://schemas.microsoft.com/office/powerpoint/2010/main" val="23387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BEDD5-D706-4F53-97C0-2CA36A2B9FBD}"/>
              </a:ext>
            </a:extLst>
          </p:cNvPr>
          <p:cNvSpPr>
            <a:spLocks noGrp="1"/>
          </p:cNvSpPr>
          <p:nvPr>
            <p:ph idx="1"/>
          </p:nvPr>
        </p:nvSpPr>
        <p:spPr/>
        <p:txBody>
          <a:bodyPr/>
          <a:lstStyle/>
          <a:p>
            <a:r>
              <a:rPr lang="en-US" dirty="0"/>
              <a:t>Torrens v. Abstract Title</a:t>
            </a:r>
          </a:p>
          <a:p>
            <a:endParaRPr lang="en-US" dirty="0"/>
          </a:p>
          <a:p>
            <a:r>
              <a:rPr lang="en-US" dirty="0"/>
              <a:t>Registered Title ≠ Registered Boundary</a:t>
            </a:r>
          </a:p>
        </p:txBody>
      </p:sp>
      <p:sp>
        <p:nvSpPr>
          <p:cNvPr id="3" name="Title 2">
            <a:extLst>
              <a:ext uri="{FF2B5EF4-FFF2-40B4-BE49-F238E27FC236}">
                <a16:creationId xmlns:a16="http://schemas.microsoft.com/office/drawing/2014/main" id="{3D2A03D9-4DF4-4D1B-969D-F67F4E59671B}"/>
              </a:ext>
            </a:extLst>
          </p:cNvPr>
          <p:cNvSpPr>
            <a:spLocks noGrp="1"/>
          </p:cNvSpPr>
          <p:nvPr>
            <p:ph type="title"/>
          </p:nvPr>
        </p:nvSpPr>
        <p:spPr/>
        <p:txBody>
          <a:bodyPr/>
          <a:lstStyle/>
          <a:p>
            <a:r>
              <a:rPr lang="en-US" dirty="0"/>
              <a:t>Title Registration (Minn. Stat. Ch. 508)</a:t>
            </a:r>
          </a:p>
        </p:txBody>
      </p:sp>
    </p:spTree>
    <p:extLst>
      <p:ext uri="{BB962C8B-B14F-4D97-AF65-F5344CB8AC3E}">
        <p14:creationId xmlns:p14="http://schemas.microsoft.com/office/powerpoint/2010/main" val="53681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83A77-C898-4DA0-9065-7E10872B8805}"/>
              </a:ext>
            </a:extLst>
          </p:cNvPr>
          <p:cNvSpPr>
            <a:spLocks noGrp="1"/>
          </p:cNvSpPr>
          <p:nvPr>
            <p:ph idx="1"/>
          </p:nvPr>
        </p:nvSpPr>
        <p:spPr/>
        <p:txBody>
          <a:bodyPr/>
          <a:lstStyle/>
          <a:p>
            <a:r>
              <a:rPr lang="en-US" dirty="0"/>
              <a:t>How to set Judicial Landmarks (JLM) Minn. Stat. § 559.25</a:t>
            </a:r>
          </a:p>
          <a:p>
            <a:pPr lvl="1"/>
            <a:r>
              <a:rPr lang="en-US" dirty="0"/>
              <a:t>Good Survey – tied to Government Corners with solid Certificates of Location</a:t>
            </a:r>
          </a:p>
          <a:p>
            <a:pPr lvl="1"/>
            <a:r>
              <a:rPr lang="en-US" dirty="0"/>
              <a:t>Court Action – must include adjoining parcels</a:t>
            </a:r>
          </a:p>
          <a:p>
            <a:pPr lvl="1"/>
            <a:r>
              <a:rPr lang="en-US" dirty="0"/>
              <a:t>Interlocutory Order – Defendant’s claims are determined and instructs survey to set JLM</a:t>
            </a:r>
          </a:p>
          <a:p>
            <a:pPr lvl="1"/>
            <a:r>
              <a:rPr lang="en-US" dirty="0"/>
              <a:t>THEN set JLM</a:t>
            </a:r>
          </a:p>
          <a:p>
            <a:pPr lvl="1"/>
            <a:r>
              <a:rPr lang="en-US" dirty="0"/>
              <a:t>Legal description includes ties to JLM and detailed survey</a:t>
            </a:r>
          </a:p>
          <a:p>
            <a:pPr lvl="1"/>
            <a:r>
              <a:rPr lang="en-US" dirty="0"/>
              <a:t>Auditor Statement – Minn. Stat. § 559.23</a:t>
            </a:r>
          </a:p>
          <a:p>
            <a:pPr lvl="1"/>
            <a:endParaRPr lang="en-US" dirty="0"/>
          </a:p>
        </p:txBody>
      </p:sp>
      <p:sp>
        <p:nvSpPr>
          <p:cNvPr id="3" name="Title 2">
            <a:extLst>
              <a:ext uri="{FF2B5EF4-FFF2-40B4-BE49-F238E27FC236}">
                <a16:creationId xmlns:a16="http://schemas.microsoft.com/office/drawing/2014/main" id="{4F2EAD12-42DA-4F27-86A7-C80C5F762215}"/>
              </a:ext>
            </a:extLst>
          </p:cNvPr>
          <p:cNvSpPr>
            <a:spLocks noGrp="1"/>
          </p:cNvSpPr>
          <p:nvPr>
            <p:ph type="title"/>
          </p:nvPr>
        </p:nvSpPr>
        <p:spPr/>
        <p:txBody>
          <a:bodyPr/>
          <a:lstStyle/>
          <a:p>
            <a:r>
              <a:rPr lang="en-US" dirty="0"/>
              <a:t>Title Registration (Minn. Stat. Ch. 508)</a:t>
            </a:r>
          </a:p>
        </p:txBody>
      </p:sp>
    </p:spTree>
    <p:extLst>
      <p:ext uri="{BB962C8B-B14F-4D97-AF65-F5344CB8AC3E}">
        <p14:creationId xmlns:p14="http://schemas.microsoft.com/office/powerpoint/2010/main" val="201741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ECCF8-9DF5-45F9-9C9F-74CA6DF4D595}"/>
              </a:ext>
            </a:extLst>
          </p:cNvPr>
          <p:cNvSpPr>
            <a:spLocks noGrp="1"/>
          </p:cNvSpPr>
          <p:nvPr>
            <p:ph idx="1"/>
          </p:nvPr>
        </p:nvSpPr>
        <p:spPr/>
        <p:txBody>
          <a:bodyPr/>
          <a:lstStyle/>
          <a:p>
            <a:r>
              <a:rPr lang="en-US" dirty="0"/>
              <a:t>Appurtenant</a:t>
            </a:r>
          </a:p>
          <a:p>
            <a:endParaRPr lang="en-US" dirty="0"/>
          </a:p>
          <a:p>
            <a:r>
              <a:rPr lang="en-US" dirty="0"/>
              <a:t>Express – look to terms</a:t>
            </a:r>
          </a:p>
          <a:p>
            <a:endParaRPr lang="en-US" dirty="0"/>
          </a:p>
          <a:p>
            <a:r>
              <a:rPr lang="en-US" dirty="0"/>
              <a:t>Prescriptive Easement established by use – usually 15 years</a:t>
            </a:r>
          </a:p>
          <a:p>
            <a:pPr lvl="1"/>
            <a:r>
              <a:rPr lang="en-US" dirty="0"/>
              <a:t>Limited to historic use, example – access ≠ utilities</a:t>
            </a:r>
          </a:p>
          <a:p>
            <a:pPr lvl="1"/>
            <a:r>
              <a:rPr lang="en-US" dirty="0"/>
              <a:t>Not allowed for recreation use – Minn. Stat. § 604A.27</a:t>
            </a:r>
          </a:p>
          <a:p>
            <a:pPr lvl="1"/>
            <a:endParaRPr lang="en-US" dirty="0"/>
          </a:p>
          <a:p>
            <a:r>
              <a:rPr lang="en-US" dirty="0"/>
              <a:t>Implied Easement / Easement by Necessity</a:t>
            </a:r>
          </a:p>
          <a:p>
            <a:pPr lvl="1"/>
            <a:r>
              <a:rPr lang="en-US" dirty="0"/>
              <a:t>Courts assume someone will not create a land-locked parcel</a:t>
            </a:r>
          </a:p>
          <a:p>
            <a:endParaRPr lang="en-US" dirty="0"/>
          </a:p>
          <a:p>
            <a:r>
              <a:rPr lang="en-US" dirty="0"/>
              <a:t>Easement in Gross - Personal</a:t>
            </a:r>
          </a:p>
        </p:txBody>
      </p:sp>
      <p:sp>
        <p:nvSpPr>
          <p:cNvPr id="3" name="Title 2">
            <a:extLst>
              <a:ext uri="{FF2B5EF4-FFF2-40B4-BE49-F238E27FC236}">
                <a16:creationId xmlns:a16="http://schemas.microsoft.com/office/drawing/2014/main" id="{CDB939AE-F4DB-47AC-82BE-AA4403FC52C4}"/>
              </a:ext>
            </a:extLst>
          </p:cNvPr>
          <p:cNvSpPr>
            <a:spLocks noGrp="1"/>
          </p:cNvSpPr>
          <p:nvPr>
            <p:ph type="title"/>
          </p:nvPr>
        </p:nvSpPr>
        <p:spPr/>
        <p:txBody>
          <a:bodyPr/>
          <a:lstStyle/>
          <a:p>
            <a:r>
              <a:rPr lang="en-US" dirty="0"/>
              <a:t>Easements</a:t>
            </a:r>
          </a:p>
        </p:txBody>
      </p:sp>
    </p:spTree>
    <p:extLst>
      <p:ext uri="{BB962C8B-B14F-4D97-AF65-F5344CB8AC3E}">
        <p14:creationId xmlns:p14="http://schemas.microsoft.com/office/powerpoint/2010/main" val="4043361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4F6F80-ACC1-467E-803E-F7AEA62E4369}"/>
              </a:ext>
            </a:extLst>
          </p:cNvPr>
          <p:cNvSpPr>
            <a:spLocks noGrp="1"/>
          </p:cNvSpPr>
          <p:nvPr>
            <p:ph idx="1"/>
          </p:nvPr>
        </p:nvSpPr>
        <p:spPr/>
        <p:txBody>
          <a:bodyPr/>
          <a:lstStyle/>
          <a:p>
            <a:r>
              <a:rPr lang="en-US" dirty="0"/>
              <a:t>Plat</a:t>
            </a:r>
          </a:p>
          <a:p>
            <a:endParaRPr lang="en-US" dirty="0"/>
          </a:p>
          <a:p>
            <a:r>
              <a:rPr lang="en-US" dirty="0"/>
              <a:t>Road Order</a:t>
            </a:r>
          </a:p>
          <a:p>
            <a:endParaRPr lang="en-US" dirty="0"/>
          </a:p>
          <a:p>
            <a:r>
              <a:rPr lang="en-US" dirty="0"/>
              <a:t>Condemnation</a:t>
            </a:r>
          </a:p>
          <a:p>
            <a:endParaRPr lang="en-US" dirty="0"/>
          </a:p>
          <a:p>
            <a:r>
              <a:rPr lang="en-US" dirty="0"/>
              <a:t>Six years use and maintenance</a:t>
            </a:r>
          </a:p>
          <a:p>
            <a:endParaRPr lang="en-US" dirty="0"/>
          </a:p>
          <a:p>
            <a:r>
              <a:rPr lang="en-US" dirty="0"/>
              <a:t>Common law dedication</a:t>
            </a:r>
          </a:p>
        </p:txBody>
      </p:sp>
      <p:sp>
        <p:nvSpPr>
          <p:cNvPr id="3" name="Title 2">
            <a:extLst>
              <a:ext uri="{FF2B5EF4-FFF2-40B4-BE49-F238E27FC236}">
                <a16:creationId xmlns:a16="http://schemas.microsoft.com/office/drawing/2014/main" id="{602C8224-976A-419A-B842-B5A1F5C01915}"/>
              </a:ext>
            </a:extLst>
          </p:cNvPr>
          <p:cNvSpPr>
            <a:spLocks noGrp="1"/>
          </p:cNvSpPr>
          <p:nvPr>
            <p:ph type="title"/>
          </p:nvPr>
        </p:nvSpPr>
        <p:spPr/>
        <p:txBody>
          <a:bodyPr/>
          <a:lstStyle/>
          <a:p>
            <a:r>
              <a:rPr lang="en-US" dirty="0"/>
              <a:t>Road Dedication</a:t>
            </a:r>
          </a:p>
        </p:txBody>
      </p:sp>
    </p:spTree>
    <p:extLst>
      <p:ext uri="{BB962C8B-B14F-4D97-AF65-F5344CB8AC3E}">
        <p14:creationId xmlns:p14="http://schemas.microsoft.com/office/powerpoint/2010/main" val="53683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F34FFC-D0BC-47B0-95A6-0001BAE64DC9}"/>
              </a:ext>
            </a:extLst>
          </p:cNvPr>
          <p:cNvPicPr>
            <a:picLocks noGrp="1" noChangeAspect="1"/>
          </p:cNvPicPr>
          <p:nvPr>
            <p:ph idx="1"/>
          </p:nvPr>
        </p:nvPicPr>
        <p:blipFill rotWithShape="1">
          <a:blip r:embed="rId2"/>
          <a:srcRect l="6971"/>
          <a:stretch/>
        </p:blipFill>
        <p:spPr>
          <a:xfrm>
            <a:off x="2335287" y="1200184"/>
            <a:ext cx="6275313" cy="4766711"/>
          </a:xfrm>
        </p:spPr>
      </p:pic>
      <p:sp>
        <p:nvSpPr>
          <p:cNvPr id="3" name="Title 2"/>
          <p:cNvSpPr>
            <a:spLocks noGrp="1"/>
          </p:cNvSpPr>
          <p:nvPr>
            <p:ph type="title"/>
          </p:nvPr>
        </p:nvSpPr>
        <p:spPr/>
        <p:txBody>
          <a:bodyPr/>
          <a:lstStyle/>
          <a:p>
            <a:r>
              <a:rPr lang="en-US" i="1" dirty="0"/>
              <a:t>St. Paul Park Refining Co. LLC v. </a:t>
            </a:r>
            <a:r>
              <a:rPr lang="en-US" i="1" dirty="0" err="1"/>
              <a:t>Domeier</a:t>
            </a:r>
            <a:r>
              <a:rPr lang="en-US" dirty="0"/>
              <a:t>, 950 N.W.2d 547 (2020)</a:t>
            </a:r>
          </a:p>
        </p:txBody>
      </p:sp>
    </p:spTree>
    <p:extLst>
      <p:ext uri="{BB962C8B-B14F-4D97-AF65-F5344CB8AC3E}">
        <p14:creationId xmlns:p14="http://schemas.microsoft.com/office/powerpoint/2010/main" val="4168135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84D3C-7E93-4064-9B35-2CCEC4C7348F}"/>
              </a:ext>
            </a:extLst>
          </p:cNvPr>
          <p:cNvSpPr>
            <a:spLocks noGrp="1"/>
          </p:cNvSpPr>
          <p:nvPr>
            <p:ph idx="1"/>
          </p:nvPr>
        </p:nvSpPr>
        <p:spPr/>
        <p:txBody>
          <a:bodyPr/>
          <a:lstStyle/>
          <a:p>
            <a:r>
              <a:rPr lang="en-US" dirty="0"/>
              <a:t>Co-owners right to force sale of real property</a:t>
            </a:r>
          </a:p>
        </p:txBody>
      </p:sp>
      <p:sp>
        <p:nvSpPr>
          <p:cNvPr id="3" name="Title 2">
            <a:extLst>
              <a:ext uri="{FF2B5EF4-FFF2-40B4-BE49-F238E27FC236}">
                <a16:creationId xmlns:a16="http://schemas.microsoft.com/office/drawing/2014/main" id="{2351E0B8-ADC3-4788-96E9-69055BDE54F2}"/>
              </a:ext>
            </a:extLst>
          </p:cNvPr>
          <p:cNvSpPr>
            <a:spLocks noGrp="1"/>
          </p:cNvSpPr>
          <p:nvPr>
            <p:ph type="title"/>
          </p:nvPr>
        </p:nvSpPr>
        <p:spPr/>
        <p:txBody>
          <a:bodyPr/>
          <a:lstStyle/>
          <a:p>
            <a:r>
              <a:rPr lang="en-US" dirty="0"/>
              <a:t>Partition</a:t>
            </a:r>
          </a:p>
        </p:txBody>
      </p:sp>
    </p:spTree>
    <p:extLst>
      <p:ext uri="{BB962C8B-B14F-4D97-AF65-F5344CB8AC3E}">
        <p14:creationId xmlns:p14="http://schemas.microsoft.com/office/powerpoint/2010/main" val="2615494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3ED32D-CDB7-4D9E-B79A-7B2AF1D3E703}"/>
              </a:ext>
            </a:extLst>
          </p:cNvPr>
          <p:cNvSpPr>
            <a:spLocks noGrp="1"/>
          </p:cNvSpPr>
          <p:nvPr>
            <p:ph idx="1"/>
          </p:nvPr>
        </p:nvSpPr>
        <p:spPr>
          <a:xfrm>
            <a:off x="2969858" y="2007019"/>
            <a:ext cx="4239325" cy="2352946"/>
          </a:xfrm>
        </p:spPr>
        <p:txBody>
          <a:bodyPr/>
          <a:lstStyle/>
          <a:p>
            <a:pPr marL="0" indent="0">
              <a:buNone/>
            </a:pPr>
            <a:r>
              <a:rPr lang="en-US" dirty="0"/>
              <a:t>David J. Meyers</a:t>
            </a:r>
          </a:p>
          <a:p>
            <a:pPr marL="0" indent="0">
              <a:buNone/>
            </a:pPr>
            <a:r>
              <a:rPr lang="en-US" dirty="0"/>
              <a:t>Rinke Noonan</a:t>
            </a:r>
            <a:br>
              <a:rPr lang="en-US" dirty="0"/>
            </a:br>
            <a:r>
              <a:rPr lang="en-US" dirty="0"/>
              <a:t>St. Cloud, MN</a:t>
            </a:r>
          </a:p>
          <a:p>
            <a:pPr marL="0" indent="0">
              <a:buNone/>
            </a:pPr>
            <a:r>
              <a:rPr lang="en-US" dirty="0"/>
              <a:t>(320) 656-3512</a:t>
            </a:r>
          </a:p>
          <a:p>
            <a:pPr marL="0" indent="0">
              <a:buNone/>
            </a:pPr>
            <a:r>
              <a:rPr lang="en-US" dirty="0"/>
              <a:t>Dmeyers@RinkeNoonan.com</a:t>
            </a:r>
          </a:p>
        </p:txBody>
      </p:sp>
    </p:spTree>
    <p:extLst>
      <p:ext uri="{BB962C8B-B14F-4D97-AF65-F5344CB8AC3E}">
        <p14:creationId xmlns:p14="http://schemas.microsoft.com/office/powerpoint/2010/main" val="359341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8C156-AA98-4B3A-A87B-28912A419A54}"/>
              </a:ext>
            </a:extLst>
          </p:cNvPr>
          <p:cNvSpPr>
            <a:spLocks noGrp="1"/>
          </p:cNvSpPr>
          <p:nvPr>
            <p:ph idx="1"/>
          </p:nvPr>
        </p:nvSpPr>
        <p:spPr/>
        <p:txBody>
          <a:bodyPr/>
          <a:lstStyle/>
          <a:p>
            <a:pPr algn="l"/>
            <a:r>
              <a:rPr lang="en-US" b="1" i="0" u="none" strike="noStrike" dirty="0">
                <a:solidFill>
                  <a:srgbClr val="000000"/>
                </a:solidFill>
                <a:effectLst/>
                <a:latin typeface="inherit"/>
              </a:rPr>
              <a:t>Six years.  </a:t>
            </a:r>
            <a:r>
              <a:rPr lang="en-US" b="0" i="0" u="none" strike="noStrike" dirty="0">
                <a:solidFill>
                  <a:srgbClr val="000000"/>
                </a:solidFill>
                <a:effectLst/>
                <a:latin typeface="&amp;quot"/>
              </a:rPr>
              <a:t>(a) When any road or portion of a road has been used and kept in repair and worked for at least six years continuously as a public highway by a road authority, it shall be deemed dedicated to the public to the width of the actual use and be and remain, until lawfully vacated, a public highway whether it has ever been established as a public highway or not. Nothing contained in this subdivision shall impair the right, title, or interest of the water department of any city of the first class secured under Special Laws 1885, chapter 110. This subdivision shall apply to roads and streets except platted streets within cities. If a road authority fails to give the notice required by paragraph (b), this subdivision does not apply.</a:t>
            </a:r>
          </a:p>
          <a:p>
            <a:endParaRPr lang="en-US" dirty="0"/>
          </a:p>
        </p:txBody>
      </p:sp>
      <p:sp>
        <p:nvSpPr>
          <p:cNvPr id="3" name="Title 2">
            <a:extLst>
              <a:ext uri="{FF2B5EF4-FFF2-40B4-BE49-F238E27FC236}">
                <a16:creationId xmlns:a16="http://schemas.microsoft.com/office/drawing/2014/main" id="{19884558-3D08-4748-9D10-3F6DA90B3128}"/>
              </a:ext>
            </a:extLst>
          </p:cNvPr>
          <p:cNvSpPr>
            <a:spLocks noGrp="1"/>
          </p:cNvSpPr>
          <p:nvPr>
            <p:ph type="title"/>
          </p:nvPr>
        </p:nvSpPr>
        <p:spPr/>
        <p:txBody>
          <a:bodyPr/>
          <a:lstStyle/>
          <a:p>
            <a:r>
              <a:rPr lang="en-US" dirty="0"/>
              <a:t>Minn. Stat. § 160.05, </a:t>
            </a:r>
            <a:r>
              <a:rPr lang="en-US" dirty="0" err="1"/>
              <a:t>Subd</a:t>
            </a:r>
            <a:r>
              <a:rPr lang="en-US" dirty="0"/>
              <a:t>. 1 – Dedication of Roads</a:t>
            </a:r>
          </a:p>
        </p:txBody>
      </p:sp>
    </p:spTree>
    <p:extLst>
      <p:ext uri="{BB962C8B-B14F-4D97-AF65-F5344CB8AC3E}">
        <p14:creationId xmlns:p14="http://schemas.microsoft.com/office/powerpoint/2010/main" val="212048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119273"/>
            <a:ext cx="6400800" cy="1000542"/>
          </a:xfrm>
        </p:spPr>
        <p:txBody>
          <a:bodyPr/>
          <a:lstStyle/>
          <a:p>
            <a:r>
              <a:rPr lang="en-US" dirty="0"/>
              <a:t>Minn. Stat. § 160.05, </a:t>
            </a:r>
            <a:r>
              <a:rPr lang="en-US" dirty="0" err="1"/>
              <a:t>Subd</a:t>
            </a:r>
            <a:r>
              <a:rPr lang="en-US" dirty="0"/>
              <a:t>. 1 – Dedication of Roads</a:t>
            </a:r>
          </a:p>
        </p:txBody>
      </p:sp>
      <p:sp>
        <p:nvSpPr>
          <p:cNvPr id="5" name="TextBox 4">
            <a:extLst>
              <a:ext uri="{FF2B5EF4-FFF2-40B4-BE49-F238E27FC236}">
                <a16:creationId xmlns:a16="http://schemas.microsoft.com/office/drawing/2014/main" id="{FEDA16BC-9438-4259-853B-56DD7A95D91A}"/>
              </a:ext>
            </a:extLst>
          </p:cNvPr>
          <p:cNvSpPr txBox="1"/>
          <p:nvPr/>
        </p:nvSpPr>
        <p:spPr>
          <a:xfrm>
            <a:off x="2286000" y="3244334"/>
            <a:ext cx="4572000" cy="369332"/>
          </a:xfrm>
          <a:prstGeom prst="rect">
            <a:avLst/>
          </a:prstGeom>
          <a:noFill/>
        </p:spPr>
        <p:txBody>
          <a:bodyPr wrap="square">
            <a:spAutoFit/>
          </a:bodyPr>
          <a:lstStyle/>
          <a:p>
            <a:r>
              <a:rPr lang="en-US" dirty="0"/>
              <a:t>&lt;Title?&gt;</a:t>
            </a:r>
          </a:p>
        </p:txBody>
      </p:sp>
      <p:sp>
        <p:nvSpPr>
          <p:cNvPr id="6" name="Content Placeholder 1">
            <a:extLst>
              <a:ext uri="{FF2B5EF4-FFF2-40B4-BE49-F238E27FC236}">
                <a16:creationId xmlns:a16="http://schemas.microsoft.com/office/drawing/2014/main" id="{931DAA0E-3242-4294-805B-26BCF66E1170}"/>
              </a:ext>
            </a:extLst>
          </p:cNvPr>
          <p:cNvSpPr>
            <a:spLocks noGrp="1"/>
          </p:cNvSpPr>
          <p:nvPr>
            <p:ph idx="1"/>
          </p:nvPr>
        </p:nvSpPr>
        <p:spPr>
          <a:xfrm>
            <a:off x="1961323" y="1033671"/>
            <a:ext cx="6930430" cy="4929809"/>
          </a:xfrm>
        </p:spPr>
        <p:txBody>
          <a:bodyPr/>
          <a:lstStyle/>
          <a:p>
            <a:pPr algn="l"/>
            <a:r>
              <a:rPr lang="en-US" b="0" i="0" u="none" strike="noStrike" dirty="0">
                <a:solidFill>
                  <a:srgbClr val="000000"/>
                </a:solidFill>
                <a:effectLst/>
                <a:latin typeface="&amp;quot"/>
              </a:rPr>
              <a:t>(b) Before a road authority may make any repairs or conduct any work on a private road as defined by section 169.011, subdivision 57, the road authority must notify the owner of the road of the intent to make repairs or conduct work on the private road. The notice must be sent to the owner by certified mail. The notice must specify the segment of road that is the subject of the notice and state the duration of the repairs or work. The notice must include the following: "Pursuant to Minnesota Statutes, section 160.05, your private road may be deemed to be dedicated to the public if the following conditions are met for six continuous years: (1) the road is used by the public; and (2) the road is repaired or worked on by a road authority. This means that the road will no longer be a private road but will be a public road. You will not receive compensation from the road authority when the road is dedicated to the public."</a:t>
            </a:r>
          </a:p>
          <a:p>
            <a:endParaRPr lang="en-US" dirty="0"/>
          </a:p>
        </p:txBody>
      </p:sp>
    </p:spTree>
    <p:extLst>
      <p:ext uri="{BB962C8B-B14F-4D97-AF65-F5344CB8AC3E}">
        <p14:creationId xmlns:p14="http://schemas.microsoft.com/office/powerpoint/2010/main" val="328609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Minn. Stat. § 160.05</a:t>
            </a:r>
          </a:p>
        </p:txBody>
      </p:sp>
      <p:sp>
        <p:nvSpPr>
          <p:cNvPr id="2" name="Content Placeholder 1">
            <a:extLst>
              <a:ext uri="{FF2B5EF4-FFF2-40B4-BE49-F238E27FC236}">
                <a16:creationId xmlns:a16="http://schemas.microsoft.com/office/drawing/2014/main" id="{3CE54D10-7FA0-42C9-876A-21C8254E6CE3}"/>
              </a:ext>
            </a:extLst>
          </p:cNvPr>
          <p:cNvSpPr>
            <a:spLocks noGrp="1"/>
          </p:cNvSpPr>
          <p:nvPr>
            <p:ph idx="1"/>
          </p:nvPr>
        </p:nvSpPr>
        <p:spPr/>
        <p:txBody>
          <a:bodyPr/>
          <a:lstStyle/>
          <a:p>
            <a:r>
              <a:rPr lang="en-US" b="1" dirty="0"/>
              <a:t>History: </a:t>
            </a:r>
            <a:r>
              <a:rPr lang="en-US" dirty="0"/>
              <a:t>1959 c 500 art 1 s 5; 1973 c 123 art 5 s 7; 1982 c 424 s 40; 1984 c 562 s 5; 2020 c 100 s 1</a:t>
            </a:r>
          </a:p>
          <a:p>
            <a:endParaRPr lang="en-US" dirty="0"/>
          </a:p>
          <a:p>
            <a:r>
              <a:rPr lang="en-US" b="1" dirty="0"/>
              <a:t>NOTE: </a:t>
            </a:r>
            <a:r>
              <a:rPr lang="en-US" dirty="0"/>
              <a:t>The amendment to subdivision 1 by Laws 2020, chapter 100, section 1, is effective August 1, 2020, and applies to any repairs, maintenance, or work newly started on a private road on or after that date. This section does not apply to a road segment for which: (1) repair or work started before August 1, 2020; or (2) a road authority has continuously maintained since before August 1, 2020. Laws 2020, chapter 100, section 1, the effective date.</a:t>
            </a:r>
          </a:p>
        </p:txBody>
      </p:sp>
    </p:spTree>
    <p:extLst>
      <p:ext uri="{BB962C8B-B14F-4D97-AF65-F5344CB8AC3E}">
        <p14:creationId xmlns:p14="http://schemas.microsoft.com/office/powerpoint/2010/main" val="151195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06731D-F024-4524-9BEB-630E620C0610}"/>
              </a:ext>
            </a:extLst>
          </p:cNvPr>
          <p:cNvSpPr>
            <a:spLocks noGrp="1"/>
          </p:cNvSpPr>
          <p:nvPr>
            <p:ph idx="1"/>
          </p:nvPr>
        </p:nvSpPr>
        <p:spPr/>
        <p:txBody>
          <a:bodyPr/>
          <a:lstStyle/>
          <a:p>
            <a:r>
              <a:rPr lang="en-US" dirty="0"/>
              <a:t>Green pages – what is acceptable (Marketable v. Insurance Title)</a:t>
            </a:r>
          </a:p>
          <a:p>
            <a:endParaRPr lang="en-US" dirty="0"/>
          </a:p>
          <a:p>
            <a:r>
              <a:rPr lang="en-US" dirty="0"/>
              <a:t>White pages – how to transfer title</a:t>
            </a:r>
          </a:p>
          <a:p>
            <a:endParaRPr lang="en-US" dirty="0"/>
          </a:p>
          <a:p>
            <a:r>
              <a:rPr lang="en-US" dirty="0"/>
              <a:t>Guidelines for legal descriptions and surveys</a:t>
            </a:r>
          </a:p>
        </p:txBody>
      </p:sp>
      <p:sp>
        <p:nvSpPr>
          <p:cNvPr id="3" name="Title 2">
            <a:extLst>
              <a:ext uri="{FF2B5EF4-FFF2-40B4-BE49-F238E27FC236}">
                <a16:creationId xmlns:a16="http://schemas.microsoft.com/office/drawing/2014/main" id="{46F1F16E-EBA3-4BD4-9E17-78F195B6BD2B}"/>
              </a:ext>
            </a:extLst>
          </p:cNvPr>
          <p:cNvSpPr>
            <a:spLocks noGrp="1"/>
          </p:cNvSpPr>
          <p:nvPr>
            <p:ph type="title"/>
          </p:nvPr>
        </p:nvSpPr>
        <p:spPr/>
        <p:txBody>
          <a:bodyPr/>
          <a:lstStyle/>
          <a:p>
            <a:r>
              <a:rPr lang="en-US" dirty="0"/>
              <a:t>Minnesota Title Standards – Three Parts</a:t>
            </a:r>
          </a:p>
        </p:txBody>
      </p:sp>
    </p:spTree>
    <p:extLst>
      <p:ext uri="{BB962C8B-B14F-4D97-AF65-F5344CB8AC3E}">
        <p14:creationId xmlns:p14="http://schemas.microsoft.com/office/powerpoint/2010/main" val="428538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6391" y="1450428"/>
            <a:ext cx="6889897" cy="4645572"/>
          </a:xfrm>
        </p:spPr>
        <p:txBody>
          <a:bodyPr/>
          <a:lstStyle/>
          <a:p>
            <a:r>
              <a:rPr lang="en-US" dirty="0"/>
              <a:t>8. Marital Status of Grantor – Deed of “Widow” or “Widower”</a:t>
            </a:r>
          </a:p>
          <a:p>
            <a:endParaRPr lang="en-US" dirty="0"/>
          </a:p>
          <a:p>
            <a:r>
              <a:rPr lang="en-US" dirty="0"/>
              <a:t>9. Marital Status of Grantor – No Prior Marriage Shown</a:t>
            </a:r>
          </a:p>
          <a:p>
            <a:endParaRPr lang="en-US" dirty="0"/>
          </a:p>
          <a:p>
            <a:r>
              <a:rPr lang="en-US" dirty="0"/>
              <a:t>10. Marital Status of Grantor – Prior Marriage of “Widow” o r “Widower”</a:t>
            </a:r>
          </a:p>
          <a:p>
            <a:endParaRPr lang="en-US" dirty="0"/>
          </a:p>
          <a:p>
            <a:r>
              <a:rPr lang="en-US" dirty="0"/>
              <a:t>11. Marital Status of Grantor – Prior Marriage of Person Designated “Single” or “Unmarried”</a:t>
            </a:r>
          </a:p>
        </p:txBody>
      </p:sp>
      <p:sp>
        <p:nvSpPr>
          <p:cNvPr id="3" name="Title 2"/>
          <p:cNvSpPr>
            <a:spLocks noGrp="1"/>
          </p:cNvSpPr>
          <p:nvPr>
            <p:ph type="title"/>
          </p:nvPr>
        </p:nvSpPr>
        <p:spPr/>
        <p:txBody>
          <a:bodyPr/>
          <a:lstStyle/>
          <a:p>
            <a:r>
              <a:rPr lang="en-US" dirty="0"/>
              <a:t>Minnesota Title Standards</a:t>
            </a:r>
          </a:p>
        </p:txBody>
      </p:sp>
    </p:spTree>
    <p:extLst>
      <p:ext uri="{BB962C8B-B14F-4D97-AF65-F5344CB8AC3E}">
        <p14:creationId xmlns:p14="http://schemas.microsoft.com/office/powerpoint/2010/main" val="348931184"/>
      </p:ext>
    </p:extLst>
  </p:cSld>
  <p:clrMapOvr>
    <a:masterClrMapping/>
  </p:clrMapOvr>
</p:sld>
</file>

<file path=ppt/theme/theme1.xml><?xml version="1.0" encoding="utf-8"?>
<a:theme xmlns:a="http://schemas.openxmlformats.org/drawingml/2006/main" name="Blank Presentation">
  <a:themeElements>
    <a:clrScheme name="">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Verdana"/>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2164</Words>
  <Application>Microsoft Office PowerPoint</Application>
  <PresentationFormat>On-screen Show (4:3)</PresentationFormat>
  <Paragraphs>205</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&amp;quot</vt:lpstr>
      <vt:lpstr>Arial</vt:lpstr>
      <vt:lpstr>Calibri</vt:lpstr>
      <vt:lpstr>inherit</vt:lpstr>
      <vt:lpstr>Verdana</vt:lpstr>
      <vt:lpstr>Blank Presentation</vt:lpstr>
      <vt:lpstr>Eclectic Law for Surveyors  2021 MSPS Annual Conference</vt:lpstr>
      <vt:lpstr>Minn. Stat. § 541.02 - Recovery of Real Estate, 15 years</vt:lpstr>
      <vt:lpstr>Minn. Stat. § 541.02 - Recovery of Real Estate, 15 years</vt:lpstr>
      <vt:lpstr>St. Paul Park Refining Co. LLC v. Domeier, 950 N.W.2d 547 (2020)</vt:lpstr>
      <vt:lpstr>Minn. Stat. § 160.05, Subd. 1 – Dedication of Roads</vt:lpstr>
      <vt:lpstr>Minn. Stat. § 160.05, Subd. 1 – Dedication of Roads</vt:lpstr>
      <vt:lpstr>Minn. Stat. § 160.05</vt:lpstr>
      <vt:lpstr>Minnesota Title Standards – Three Parts</vt:lpstr>
      <vt:lpstr>Minnesota Title Standards</vt:lpstr>
      <vt:lpstr>Minnesota Title Standards</vt:lpstr>
      <vt:lpstr>Minnesota Title Standards</vt:lpstr>
      <vt:lpstr>Minnesota White Pages – Chapter 1, Instruments Required to Transfer Title to Real Property</vt:lpstr>
      <vt:lpstr>Minnesota White Pages – Chapter 1, Instruments Required to Transfer Title to Real Property</vt:lpstr>
      <vt:lpstr>Minnesota White Pages – Chapter 2, Instruments Required to Remove Encumbrances</vt:lpstr>
      <vt:lpstr>Minnesota White Pages – Chapter 3, Methods Suggested for Clearing Objections to Title</vt:lpstr>
      <vt:lpstr>Guidelines for Legal Descriptions and Survey Matters</vt:lpstr>
      <vt:lpstr>Guidelines for Legal Descriptions and Survey Matters</vt:lpstr>
      <vt:lpstr>Guidelines for Legal Descriptions and Survey Matters</vt:lpstr>
      <vt:lpstr>Guidelines for Legal Descriptions and Survey Matters</vt:lpstr>
      <vt:lpstr>Guidelines for Legal Descriptions and Survey Matters</vt:lpstr>
      <vt:lpstr>Guideline No. 12 – Auditor’s Plats</vt:lpstr>
      <vt:lpstr>Guideline No. 12 – Auditor’s Plats</vt:lpstr>
      <vt:lpstr>Auditor’s Plat No. 11, Cass County, Minnesota</vt:lpstr>
      <vt:lpstr>Auditor’s Plat No. 11, Cass County, Minnesota</vt:lpstr>
      <vt:lpstr>PowerPoint Presentation</vt:lpstr>
      <vt:lpstr>PowerPoint Presentation</vt:lpstr>
      <vt:lpstr>Re-Establishment of Exterior and Subdivisional Lines, 1918</vt:lpstr>
      <vt:lpstr>PowerPoint Presentation</vt:lpstr>
      <vt:lpstr>PowerPoint Presentation</vt:lpstr>
      <vt:lpstr>“This portion of Highway sketched at random?”</vt:lpstr>
      <vt:lpstr>Guideline No. 10 – Minor Discrepancies in Measurements</vt:lpstr>
      <vt:lpstr>Minor Discrepancies in Measurements </vt:lpstr>
      <vt:lpstr>Minor Discrepancies in Measurements</vt:lpstr>
      <vt:lpstr>Minor Discrepancies in Measurements</vt:lpstr>
      <vt:lpstr>Minor Discrepancies in Measurements</vt:lpstr>
      <vt:lpstr>Title Registration (Minn. Stat. Ch. 508)</vt:lpstr>
      <vt:lpstr>Title Registration (Minn. Stat. Ch. 508)</vt:lpstr>
      <vt:lpstr>Easements</vt:lpstr>
      <vt:lpstr>Road Dedication</vt:lpstr>
      <vt:lpstr>Partition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Carlson</dc:creator>
  <cp:lastModifiedBy>Trisha Hendrickson</cp:lastModifiedBy>
  <cp:revision>36</cp:revision>
  <cp:lastPrinted>2021-01-12T14:17:56Z</cp:lastPrinted>
  <dcterms:created xsi:type="dcterms:W3CDTF">2015-10-13T16:15:08Z</dcterms:created>
  <dcterms:modified xsi:type="dcterms:W3CDTF">2021-01-21T21:59:53Z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Sk">
    <vt:i4>0</vt:i4>
  </property>
  <property fmtid="{D5CDD505-2E9C-101B-9397-08002B2CF9AE}" pid="3" name="CaseSk">
    <vt:i4>0</vt:i4>
  </property>
  <property fmtid="{D5CDD505-2E9C-101B-9397-08002B2CF9AE}" pid="4" name="Version">
    <vt:i4>0</vt:i4>
  </property>
</Properties>
</file>